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Helvetica Neue"/>
      <p:regular r:id="rId12"/>
      <p:bold r:id="rId13"/>
      <p:italic r:id="rId14"/>
      <p:boldItalic r:id="rId15"/>
    </p:embeddedFont>
    <p:embeddedFont>
      <p:font typeface="Albert Sans"/>
      <p:regular r:id="rId16"/>
      <p:bold r:id="rId17"/>
      <p:italic r:id="rId18"/>
      <p:boldItalic r:id="rId19"/>
    </p:embeddedFont>
    <p:embeddedFont>
      <p:font typeface="Nanum Myeongjo"/>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NanumMyeongjo-regular.fntdata"/><Relationship Id="rId21" Type="http://schemas.openxmlformats.org/officeDocument/2006/relationships/font" Target="fonts/NanumMyeongj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HelveticaNeue-bold.fntdata"/><Relationship Id="rId12" Type="http://schemas.openxmlformats.org/officeDocument/2006/relationships/font" Target="fonts/HelveticaNeue-regular.fntdata"/><Relationship Id="rId15" Type="http://schemas.openxmlformats.org/officeDocument/2006/relationships/font" Target="fonts/HelveticaNeue-boldItalic.fntdata"/><Relationship Id="rId14" Type="http://schemas.openxmlformats.org/officeDocument/2006/relationships/font" Target="fonts/HelveticaNeue-italic.fntdata"/><Relationship Id="rId17" Type="http://schemas.openxmlformats.org/officeDocument/2006/relationships/font" Target="fonts/AlbertSans-bold.fntdata"/><Relationship Id="rId16" Type="http://schemas.openxmlformats.org/officeDocument/2006/relationships/font" Target="fonts/AlbertSans-regular.fntdata"/><Relationship Id="rId19" Type="http://schemas.openxmlformats.org/officeDocument/2006/relationships/font" Target="fonts/AlbertSans-boldItalic.fntdata"/><Relationship Id="rId18" Type="http://schemas.openxmlformats.org/officeDocument/2006/relationships/font" Target="fonts/Albert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8b1a443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d8b1a443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d8b1a443e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d8b1a443e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d8b1a443e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d8b1a443e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d8b1a443e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d8b1a443e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d8b1a443e8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d8b1a443e8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8b1a443e8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d8b1a443e8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8" name="Shape 8"/>
        <p:cNvGrpSpPr/>
        <p:nvPr/>
      </p:nvGrpSpPr>
      <p:grpSpPr>
        <a:xfrm>
          <a:off x="0" y="0"/>
          <a:ext cx="0" cy="0"/>
          <a:chOff x="0" y="0"/>
          <a:chExt cx="0" cy="0"/>
        </a:xfrm>
      </p:grpSpPr>
      <p:sp>
        <p:nvSpPr>
          <p:cNvPr id="9" name="Google Shape;9;p2"/>
          <p:cNvSpPr/>
          <p:nvPr>
            <p:ph idx="2" type="pic"/>
          </p:nvPr>
        </p:nvSpPr>
        <p:spPr>
          <a:xfrm>
            <a:off x="8596800" y="223475"/>
            <a:ext cx="318600" cy="318600"/>
          </a:xfrm>
          <a:prstGeom prst="ellipse">
            <a:avLst/>
          </a:prstGeom>
          <a:noFill/>
          <a:ln>
            <a:noFill/>
          </a:ln>
        </p:spPr>
      </p:sp>
      <p:sp>
        <p:nvSpPr>
          <p:cNvPr id="10" name="Google Shape;10;p2"/>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11" name="Google Shape;11;p2"/>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2"/>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3" name="Google Shape;13;p2"/>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4" name="Google Shape;14;p2"/>
          <p:cNvSpPr/>
          <p:nvPr>
            <p:ph idx="5" type="pic"/>
          </p:nvPr>
        </p:nvSpPr>
        <p:spPr>
          <a:xfrm>
            <a:off x="228600" y="223475"/>
            <a:ext cx="2857200" cy="2348100"/>
          </a:xfrm>
          <a:prstGeom prst="round2SameRect">
            <a:avLst>
              <a:gd fmla="val 4621" name="adj1"/>
              <a:gd fmla="val 0" name="adj2"/>
            </a:avLst>
          </a:prstGeom>
          <a:noFill/>
          <a:ln>
            <a:noFill/>
          </a:ln>
        </p:spPr>
      </p:sp>
      <p:sp>
        <p:nvSpPr>
          <p:cNvPr id="15" name="Google Shape;15;p2"/>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61" name="Shape 61"/>
        <p:cNvGrpSpPr/>
        <p:nvPr/>
      </p:nvGrpSpPr>
      <p:grpSpPr>
        <a:xfrm>
          <a:off x="0" y="0"/>
          <a:ext cx="0" cy="0"/>
          <a:chOff x="0" y="0"/>
          <a:chExt cx="0" cy="0"/>
        </a:xfrm>
      </p:grpSpPr>
      <p:sp>
        <p:nvSpPr>
          <p:cNvPr id="62" name="Google Shape;62;p11"/>
          <p:cNvSpPr/>
          <p:nvPr>
            <p:ph idx="2" type="pic"/>
          </p:nvPr>
        </p:nvSpPr>
        <p:spPr>
          <a:xfrm>
            <a:off x="114275" y="114300"/>
            <a:ext cx="2919900" cy="2424300"/>
          </a:xfrm>
          <a:prstGeom prst="roundRect">
            <a:avLst>
              <a:gd fmla="val 2134" name="adj"/>
            </a:avLst>
          </a:prstGeom>
          <a:noFill/>
          <a:ln>
            <a:noFill/>
          </a:ln>
        </p:spPr>
      </p:sp>
      <p:sp>
        <p:nvSpPr>
          <p:cNvPr id="63" name="Google Shape;63;p11"/>
          <p:cNvSpPr/>
          <p:nvPr>
            <p:ph idx="3" type="pic"/>
          </p:nvPr>
        </p:nvSpPr>
        <p:spPr>
          <a:xfrm>
            <a:off x="3117080" y="114300"/>
            <a:ext cx="2919900" cy="2424300"/>
          </a:xfrm>
          <a:prstGeom prst="roundRect">
            <a:avLst>
              <a:gd fmla="val 2134" name="adj"/>
            </a:avLst>
          </a:prstGeom>
          <a:noFill/>
          <a:ln>
            <a:noFill/>
          </a:ln>
        </p:spPr>
      </p:sp>
      <p:sp>
        <p:nvSpPr>
          <p:cNvPr id="64" name="Google Shape;64;p11"/>
          <p:cNvSpPr/>
          <p:nvPr>
            <p:ph idx="4" type="pic"/>
          </p:nvPr>
        </p:nvSpPr>
        <p:spPr>
          <a:xfrm>
            <a:off x="114275" y="2604796"/>
            <a:ext cx="2919900" cy="2424300"/>
          </a:xfrm>
          <a:prstGeom prst="roundRect">
            <a:avLst>
              <a:gd fmla="val 2134" name="adj"/>
            </a:avLst>
          </a:prstGeom>
          <a:noFill/>
          <a:ln>
            <a:noFill/>
          </a:ln>
        </p:spPr>
      </p:sp>
      <p:sp>
        <p:nvSpPr>
          <p:cNvPr id="65" name="Google Shape;65;p11"/>
          <p:cNvSpPr/>
          <p:nvPr>
            <p:ph idx="5" type="pic"/>
          </p:nvPr>
        </p:nvSpPr>
        <p:spPr>
          <a:xfrm>
            <a:off x="3117080" y="2604796"/>
            <a:ext cx="2919900" cy="2424300"/>
          </a:xfrm>
          <a:prstGeom prst="roundRect">
            <a:avLst>
              <a:gd fmla="val 2134" name="adj"/>
            </a:avLst>
          </a:prstGeom>
          <a:noFill/>
          <a:ln>
            <a:noFill/>
          </a:ln>
        </p:spPr>
      </p:sp>
      <p:sp>
        <p:nvSpPr>
          <p:cNvPr id="66" name="Google Shape;66;p11"/>
          <p:cNvSpPr/>
          <p:nvPr>
            <p:ph idx="6" type="pic"/>
          </p:nvPr>
        </p:nvSpPr>
        <p:spPr>
          <a:xfrm>
            <a:off x="6109898" y="114300"/>
            <a:ext cx="2919900" cy="2424300"/>
          </a:xfrm>
          <a:prstGeom prst="roundRect">
            <a:avLst>
              <a:gd fmla="val 2134" name="adj"/>
            </a:avLst>
          </a:prstGeom>
          <a:noFill/>
          <a:ln>
            <a:noFill/>
          </a:ln>
        </p:spPr>
      </p:sp>
      <p:sp>
        <p:nvSpPr>
          <p:cNvPr id="67" name="Google Shape;67;p11"/>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68" name="Shape 68"/>
        <p:cNvGrpSpPr/>
        <p:nvPr/>
      </p:nvGrpSpPr>
      <p:grpSpPr>
        <a:xfrm>
          <a:off x="0" y="0"/>
          <a:ext cx="0" cy="0"/>
          <a:chOff x="0" y="0"/>
          <a:chExt cx="0" cy="0"/>
        </a:xfrm>
      </p:grpSpPr>
      <p:sp>
        <p:nvSpPr>
          <p:cNvPr id="69" name="Google Shape;69;p12"/>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0" name="Google Shape;70;p12"/>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2"/>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2" name="Google Shape;72;p12"/>
          <p:cNvSpPr/>
          <p:nvPr>
            <p:ph idx="3" type="pic"/>
          </p:nvPr>
        </p:nvSpPr>
        <p:spPr>
          <a:xfrm>
            <a:off x="8596800" y="223475"/>
            <a:ext cx="318600" cy="318600"/>
          </a:xfrm>
          <a:prstGeom prst="ellipse">
            <a:avLst/>
          </a:prstGeom>
          <a:noFill/>
          <a:ln>
            <a:noFill/>
          </a:ln>
        </p:spPr>
      </p:sp>
      <p:sp>
        <p:nvSpPr>
          <p:cNvPr id="73" name="Google Shape;73;p1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74" name="Shape 74"/>
        <p:cNvGrpSpPr/>
        <p:nvPr/>
      </p:nvGrpSpPr>
      <p:grpSpPr>
        <a:xfrm>
          <a:off x="0" y="0"/>
          <a:ext cx="0" cy="0"/>
          <a:chOff x="0" y="0"/>
          <a:chExt cx="0" cy="0"/>
        </a:xfrm>
      </p:grpSpPr>
      <p:sp>
        <p:nvSpPr>
          <p:cNvPr id="75" name="Google Shape;75;p13"/>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6" name="Google Shape;76;p13"/>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3"/>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8" name="Google Shape;78;p13"/>
          <p:cNvSpPr/>
          <p:nvPr>
            <p:ph idx="3" type="pic"/>
          </p:nvPr>
        </p:nvSpPr>
        <p:spPr>
          <a:xfrm>
            <a:off x="8596800" y="223475"/>
            <a:ext cx="318600" cy="318600"/>
          </a:xfrm>
          <a:prstGeom prst="ellipse">
            <a:avLst/>
          </a:prstGeom>
          <a:noFill/>
          <a:ln>
            <a:noFill/>
          </a:ln>
        </p:spPr>
      </p:sp>
      <p:sp>
        <p:nvSpPr>
          <p:cNvPr id="79" name="Google Shape;79;p13"/>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80" name="Shape 80"/>
        <p:cNvGrpSpPr/>
        <p:nvPr/>
      </p:nvGrpSpPr>
      <p:grpSpPr>
        <a:xfrm>
          <a:off x="0" y="0"/>
          <a:ext cx="0" cy="0"/>
          <a:chOff x="0" y="0"/>
          <a:chExt cx="0" cy="0"/>
        </a:xfrm>
      </p:grpSpPr>
      <p:sp>
        <p:nvSpPr>
          <p:cNvPr id="81" name="Google Shape;81;p14"/>
          <p:cNvSpPr/>
          <p:nvPr>
            <p:ph idx="2" type="pic"/>
          </p:nvPr>
        </p:nvSpPr>
        <p:spPr>
          <a:xfrm>
            <a:off x="8596800" y="223475"/>
            <a:ext cx="318600" cy="318600"/>
          </a:xfrm>
          <a:prstGeom prst="ellipse">
            <a:avLst/>
          </a:prstGeom>
          <a:noFill/>
          <a:ln>
            <a:noFill/>
          </a:ln>
        </p:spPr>
      </p:sp>
      <p:sp>
        <p:nvSpPr>
          <p:cNvPr id="82" name="Google Shape;82;p1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3" name="Google Shape;83;p14"/>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4" name="Google Shape;84;p14"/>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85" name="Google Shape;85;p14"/>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86" name="Shape 86"/>
        <p:cNvGrpSpPr/>
        <p:nvPr/>
      </p:nvGrpSpPr>
      <p:grpSpPr>
        <a:xfrm>
          <a:off x="0" y="0"/>
          <a:ext cx="0" cy="0"/>
          <a:chOff x="0" y="0"/>
          <a:chExt cx="0" cy="0"/>
        </a:xfrm>
      </p:grpSpPr>
      <p:sp>
        <p:nvSpPr>
          <p:cNvPr id="87" name="Google Shape;87;p15"/>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8" name="Google Shape;88;p15"/>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89" name="Google Shape;89;p15"/>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0" name="Google Shape;90;p15"/>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1" name="Google Shape;91;p15"/>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92" name="Google Shape;92;p15"/>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3" name="Google Shape;93;p15"/>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4" name="Google Shape;94;p15"/>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5" name="Google Shape;95;p15"/>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6" name="Google Shape;96;p15"/>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7" name="Google Shape;97;p15"/>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8" name="Google Shape;98;p15"/>
          <p:cNvSpPr/>
          <p:nvPr>
            <p:ph idx="15" type="pic"/>
          </p:nvPr>
        </p:nvSpPr>
        <p:spPr>
          <a:xfrm>
            <a:off x="8596800" y="223475"/>
            <a:ext cx="318600" cy="318600"/>
          </a:xfrm>
          <a:prstGeom prst="ellipse">
            <a:avLst/>
          </a:prstGeom>
          <a:noFill/>
          <a:ln>
            <a:noFill/>
          </a:ln>
        </p:spPr>
      </p:sp>
      <p:sp>
        <p:nvSpPr>
          <p:cNvPr id="99" name="Google Shape;99;p1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100" name="Shape 100"/>
        <p:cNvGrpSpPr/>
        <p:nvPr/>
      </p:nvGrpSpPr>
      <p:grpSpPr>
        <a:xfrm>
          <a:off x="0" y="0"/>
          <a:ext cx="0" cy="0"/>
          <a:chOff x="0" y="0"/>
          <a:chExt cx="0" cy="0"/>
        </a:xfrm>
      </p:grpSpPr>
      <p:sp>
        <p:nvSpPr>
          <p:cNvPr id="101" name="Google Shape;101;p16"/>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2" name="Google Shape;102;p16"/>
          <p:cNvSpPr/>
          <p:nvPr>
            <p:ph idx="2" type="pic"/>
          </p:nvPr>
        </p:nvSpPr>
        <p:spPr>
          <a:xfrm>
            <a:off x="8596800" y="223475"/>
            <a:ext cx="318600" cy="318600"/>
          </a:xfrm>
          <a:prstGeom prst="ellipse">
            <a:avLst/>
          </a:prstGeom>
          <a:noFill/>
          <a:ln>
            <a:noFill/>
          </a:ln>
        </p:spPr>
      </p:sp>
      <p:sp>
        <p:nvSpPr>
          <p:cNvPr id="103" name="Google Shape;103;p16"/>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105" name="Shape 105"/>
        <p:cNvGrpSpPr/>
        <p:nvPr/>
      </p:nvGrpSpPr>
      <p:grpSpPr>
        <a:xfrm>
          <a:off x="0" y="0"/>
          <a:ext cx="0" cy="0"/>
          <a:chOff x="0" y="0"/>
          <a:chExt cx="0" cy="0"/>
        </a:xfrm>
      </p:grpSpPr>
      <p:sp>
        <p:nvSpPr>
          <p:cNvPr id="106" name="Google Shape;106;p17"/>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7"/>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8" name="Google Shape;108;p17"/>
          <p:cNvSpPr/>
          <p:nvPr>
            <p:ph idx="2" type="pic"/>
          </p:nvPr>
        </p:nvSpPr>
        <p:spPr>
          <a:xfrm>
            <a:off x="8596800" y="223475"/>
            <a:ext cx="318600" cy="318600"/>
          </a:xfrm>
          <a:prstGeom prst="ellipse">
            <a:avLst/>
          </a:prstGeom>
          <a:noFill/>
          <a:ln>
            <a:noFill/>
          </a:ln>
        </p:spPr>
      </p:sp>
      <p:sp>
        <p:nvSpPr>
          <p:cNvPr id="109" name="Google Shape;109;p1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110" name="Shape 110"/>
        <p:cNvGrpSpPr/>
        <p:nvPr/>
      </p:nvGrpSpPr>
      <p:grpSpPr>
        <a:xfrm>
          <a:off x="0" y="0"/>
          <a:ext cx="0" cy="0"/>
          <a:chOff x="0" y="0"/>
          <a:chExt cx="0" cy="0"/>
        </a:xfrm>
      </p:grpSpPr>
      <p:sp>
        <p:nvSpPr>
          <p:cNvPr id="111" name="Google Shape;111;p18"/>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113" name="Google Shape;113;p18"/>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4" name="Google Shape;114;p18"/>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5" name="Google Shape;115;p1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117" name="Shape 117"/>
        <p:cNvGrpSpPr/>
        <p:nvPr/>
      </p:nvGrpSpPr>
      <p:grpSpPr>
        <a:xfrm>
          <a:off x="0" y="0"/>
          <a:ext cx="0" cy="0"/>
          <a:chOff x="0" y="0"/>
          <a:chExt cx="0" cy="0"/>
        </a:xfrm>
      </p:grpSpPr>
      <p:sp>
        <p:nvSpPr>
          <p:cNvPr id="118" name="Google Shape;118;p19"/>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ph idx="2" type="pic"/>
          </p:nvPr>
        </p:nvSpPr>
        <p:spPr>
          <a:xfrm rot="-5400000">
            <a:off x="-113050" y="322725"/>
            <a:ext cx="4911300" cy="4450500"/>
          </a:xfrm>
          <a:prstGeom prst="round2SameRect">
            <a:avLst>
              <a:gd fmla="val 2860" name="adj1"/>
              <a:gd fmla="val 0" name="adj2"/>
            </a:avLst>
          </a:prstGeom>
          <a:noFill/>
          <a:ln>
            <a:noFill/>
          </a:ln>
        </p:spPr>
      </p:sp>
      <p:sp>
        <p:nvSpPr>
          <p:cNvPr id="120" name="Google Shape;120;p19"/>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121" name="Google Shape;121;p1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9"/>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123" name="Shape 123"/>
        <p:cNvGrpSpPr/>
        <p:nvPr/>
      </p:nvGrpSpPr>
      <p:grpSpPr>
        <a:xfrm>
          <a:off x="0" y="0"/>
          <a:ext cx="0" cy="0"/>
          <a:chOff x="0" y="0"/>
          <a:chExt cx="0" cy="0"/>
        </a:xfrm>
      </p:grpSpPr>
      <p:sp>
        <p:nvSpPr>
          <p:cNvPr id="124" name="Google Shape;124;p2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0"/>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126" name="Google Shape;126;p20"/>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 name="Google Shape;19;p3"/>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 name="Google Shape;20;p3"/>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 name="Google Shape;21;p3"/>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 name="Google Shape;22;p3"/>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127" name="Shape 127"/>
        <p:cNvGrpSpPr/>
        <p:nvPr/>
      </p:nvGrpSpPr>
      <p:grpSpPr>
        <a:xfrm>
          <a:off x="0" y="0"/>
          <a:ext cx="0" cy="0"/>
          <a:chOff x="0" y="0"/>
          <a:chExt cx="0" cy="0"/>
        </a:xfrm>
      </p:grpSpPr>
      <p:sp>
        <p:nvSpPr>
          <p:cNvPr id="128" name="Google Shape;128;p2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130" name="Google Shape;130;p21"/>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1" name="Google Shape;131;p21"/>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2" name="Google Shape;132;p21"/>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3" name="Google Shape;133;p21"/>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4" name="Google Shape;134;p21"/>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5" name="Google Shape;135;p21"/>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6" name="Google Shape;136;p21"/>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137" name="Shape 137"/>
        <p:cNvGrpSpPr/>
        <p:nvPr/>
      </p:nvGrpSpPr>
      <p:grpSpPr>
        <a:xfrm>
          <a:off x="0" y="0"/>
          <a:ext cx="0" cy="0"/>
          <a:chOff x="0" y="0"/>
          <a:chExt cx="0" cy="0"/>
        </a:xfrm>
      </p:grpSpPr>
      <p:sp>
        <p:nvSpPr>
          <p:cNvPr id="138" name="Google Shape;138;p22"/>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0" name="Google Shape;140;p22"/>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1" name="Google Shape;141;p22"/>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2" name="Google Shape;142;p22"/>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3" name="Google Shape;143;p22"/>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4" name="Google Shape;144;p22"/>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5" name="Google Shape;145;p22"/>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6" name="Google Shape;146;p22"/>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7" name="Google Shape;147;p22"/>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8" name="Google Shape;148;p22"/>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9" name="Google Shape;149;p22"/>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0" name="Google Shape;150;p22"/>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51" name="Google Shape;151;p22"/>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2" name="Google Shape;152;p22"/>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153" name="Shape 153"/>
        <p:cNvGrpSpPr/>
        <p:nvPr/>
      </p:nvGrpSpPr>
      <p:grpSpPr>
        <a:xfrm>
          <a:off x="0" y="0"/>
          <a:ext cx="0" cy="0"/>
          <a:chOff x="0" y="0"/>
          <a:chExt cx="0" cy="0"/>
        </a:xfrm>
      </p:grpSpPr>
      <p:sp>
        <p:nvSpPr>
          <p:cNvPr id="154" name="Google Shape;154;p23"/>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55" name="Google Shape;155;p23"/>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156" name="Google Shape;156;p23"/>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158" name="Shape 158"/>
        <p:cNvGrpSpPr/>
        <p:nvPr/>
      </p:nvGrpSpPr>
      <p:grpSpPr>
        <a:xfrm>
          <a:off x="0" y="0"/>
          <a:ext cx="0" cy="0"/>
          <a:chOff x="0" y="0"/>
          <a:chExt cx="0" cy="0"/>
        </a:xfrm>
      </p:grpSpPr>
      <p:sp>
        <p:nvSpPr>
          <p:cNvPr id="159" name="Google Shape;159;p24"/>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61" name="Google Shape;161;p24"/>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2" name="Google Shape;162;p24"/>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3" name="Google Shape;163;p24"/>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4" name="Google Shape;164;p2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24"/>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166" name="Shape 166"/>
        <p:cNvGrpSpPr/>
        <p:nvPr/>
      </p:nvGrpSpPr>
      <p:grpSpPr>
        <a:xfrm>
          <a:off x="0" y="0"/>
          <a:ext cx="0" cy="0"/>
          <a:chOff x="0" y="0"/>
          <a:chExt cx="0" cy="0"/>
        </a:xfrm>
      </p:grpSpPr>
      <p:sp>
        <p:nvSpPr>
          <p:cNvPr id="167" name="Google Shape;167;p25"/>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8" name="Google Shape;168;p25"/>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9" name="Google Shape;169;p25"/>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0" name="Google Shape;170;p25"/>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1" name="Google Shape;171;p25"/>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2" name="Google Shape;172;p25"/>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3" name="Google Shape;173;p25"/>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74" name="Google Shape;174;p25"/>
          <p:cNvSpPr/>
          <p:nvPr>
            <p:ph idx="7" type="pic"/>
          </p:nvPr>
        </p:nvSpPr>
        <p:spPr>
          <a:xfrm>
            <a:off x="3205625" y="423875"/>
            <a:ext cx="422400" cy="422400"/>
          </a:xfrm>
          <a:prstGeom prst="ellipse">
            <a:avLst/>
          </a:prstGeom>
          <a:noFill/>
          <a:ln>
            <a:noFill/>
          </a:ln>
        </p:spPr>
      </p:sp>
      <p:sp>
        <p:nvSpPr>
          <p:cNvPr id="175" name="Google Shape;175;p25"/>
          <p:cNvSpPr/>
          <p:nvPr>
            <p:ph idx="8" type="pic"/>
          </p:nvPr>
        </p:nvSpPr>
        <p:spPr>
          <a:xfrm>
            <a:off x="6063675" y="423875"/>
            <a:ext cx="422400" cy="422400"/>
          </a:xfrm>
          <a:prstGeom prst="ellipse">
            <a:avLst/>
          </a:prstGeom>
          <a:noFill/>
          <a:ln>
            <a:noFill/>
          </a:ln>
        </p:spPr>
      </p:sp>
      <p:sp>
        <p:nvSpPr>
          <p:cNvPr id="176" name="Google Shape;176;p25"/>
          <p:cNvSpPr/>
          <p:nvPr>
            <p:ph idx="9" type="pic"/>
          </p:nvPr>
        </p:nvSpPr>
        <p:spPr>
          <a:xfrm>
            <a:off x="3205625" y="1653438"/>
            <a:ext cx="422400" cy="422400"/>
          </a:xfrm>
          <a:prstGeom prst="ellipse">
            <a:avLst/>
          </a:prstGeom>
          <a:noFill/>
          <a:ln>
            <a:noFill/>
          </a:ln>
        </p:spPr>
      </p:sp>
      <p:sp>
        <p:nvSpPr>
          <p:cNvPr id="177" name="Google Shape;177;p25"/>
          <p:cNvSpPr/>
          <p:nvPr>
            <p:ph idx="13" type="pic"/>
          </p:nvPr>
        </p:nvSpPr>
        <p:spPr>
          <a:xfrm>
            <a:off x="6063675" y="1653438"/>
            <a:ext cx="422400" cy="422400"/>
          </a:xfrm>
          <a:prstGeom prst="ellipse">
            <a:avLst/>
          </a:prstGeom>
          <a:noFill/>
          <a:ln>
            <a:noFill/>
          </a:ln>
        </p:spPr>
      </p:sp>
      <p:sp>
        <p:nvSpPr>
          <p:cNvPr id="178" name="Google Shape;178;p25"/>
          <p:cNvSpPr/>
          <p:nvPr>
            <p:ph idx="14" type="pic"/>
          </p:nvPr>
        </p:nvSpPr>
        <p:spPr>
          <a:xfrm>
            <a:off x="3205625" y="2881163"/>
            <a:ext cx="422400" cy="422400"/>
          </a:xfrm>
          <a:prstGeom prst="ellipse">
            <a:avLst/>
          </a:prstGeom>
          <a:noFill/>
          <a:ln>
            <a:noFill/>
          </a:ln>
        </p:spPr>
      </p:sp>
      <p:sp>
        <p:nvSpPr>
          <p:cNvPr id="179" name="Google Shape;179;p25"/>
          <p:cNvSpPr/>
          <p:nvPr>
            <p:ph idx="15" type="pic"/>
          </p:nvPr>
        </p:nvSpPr>
        <p:spPr>
          <a:xfrm>
            <a:off x="6063675" y="2881163"/>
            <a:ext cx="422400" cy="422400"/>
          </a:xfrm>
          <a:prstGeom prst="ellipse">
            <a:avLst/>
          </a:prstGeom>
          <a:noFill/>
          <a:ln>
            <a:noFill/>
          </a:ln>
        </p:spPr>
      </p:sp>
      <p:sp>
        <p:nvSpPr>
          <p:cNvPr id="180" name="Google Shape;180;p25"/>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1" name="Google Shape;181;p25"/>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2" name="Google Shape;182;p25"/>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3" name="Google Shape;183;p25"/>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4" name="Google Shape;184;p25"/>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5" name="Google Shape;185;p25"/>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6" name="Google Shape;186;p25"/>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7" name="Google Shape;187;p25"/>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188" name="Shape 188"/>
        <p:cNvGrpSpPr/>
        <p:nvPr/>
      </p:nvGrpSpPr>
      <p:grpSpPr>
        <a:xfrm>
          <a:off x="0" y="0"/>
          <a:ext cx="0" cy="0"/>
          <a:chOff x="0" y="0"/>
          <a:chExt cx="0" cy="0"/>
        </a:xfrm>
      </p:grpSpPr>
      <p:sp>
        <p:nvSpPr>
          <p:cNvPr id="189" name="Google Shape;189;p26"/>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191" name="Google Shape;191;p26"/>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6"/>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93" name="Google Shape;193;p2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26"/>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195" name="Shape 195"/>
        <p:cNvGrpSpPr/>
        <p:nvPr/>
      </p:nvGrpSpPr>
      <p:grpSpPr>
        <a:xfrm>
          <a:off x="0" y="0"/>
          <a:ext cx="0" cy="0"/>
          <a:chOff x="0" y="0"/>
          <a:chExt cx="0" cy="0"/>
        </a:xfrm>
      </p:grpSpPr>
      <p:sp>
        <p:nvSpPr>
          <p:cNvPr id="196" name="Google Shape;196;p27"/>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198" name="Google Shape;198;p27"/>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199" name="Google Shape;199;p2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7"/>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201" name="Shape 201"/>
        <p:cNvGrpSpPr/>
        <p:nvPr/>
      </p:nvGrpSpPr>
      <p:grpSpPr>
        <a:xfrm>
          <a:off x="0" y="0"/>
          <a:ext cx="0" cy="0"/>
          <a:chOff x="0" y="0"/>
          <a:chExt cx="0" cy="0"/>
        </a:xfrm>
      </p:grpSpPr>
      <p:sp>
        <p:nvSpPr>
          <p:cNvPr id="202" name="Google Shape;202;p28"/>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ph idx="2" type="pic"/>
          </p:nvPr>
        </p:nvSpPr>
        <p:spPr>
          <a:xfrm>
            <a:off x="8596800" y="223475"/>
            <a:ext cx="318600" cy="318600"/>
          </a:xfrm>
          <a:prstGeom prst="ellipse">
            <a:avLst/>
          </a:prstGeom>
          <a:noFill/>
          <a:ln>
            <a:noFill/>
          </a:ln>
        </p:spPr>
      </p:sp>
      <p:sp>
        <p:nvSpPr>
          <p:cNvPr id="205" name="Google Shape;205;p28"/>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206" name="Shape 206"/>
        <p:cNvGrpSpPr/>
        <p:nvPr/>
      </p:nvGrpSpPr>
      <p:grpSpPr>
        <a:xfrm>
          <a:off x="0" y="0"/>
          <a:ext cx="0" cy="0"/>
          <a:chOff x="0" y="0"/>
          <a:chExt cx="0" cy="0"/>
        </a:xfrm>
      </p:grpSpPr>
      <p:sp>
        <p:nvSpPr>
          <p:cNvPr id="207" name="Google Shape;207;p29"/>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0" name="Google Shape;210;p29"/>
          <p:cNvSpPr/>
          <p:nvPr>
            <p:ph idx="3" type="pic"/>
          </p:nvPr>
        </p:nvSpPr>
        <p:spPr>
          <a:xfrm>
            <a:off x="8596800" y="223475"/>
            <a:ext cx="318600" cy="318600"/>
          </a:xfrm>
          <a:prstGeom prst="ellipse">
            <a:avLst/>
          </a:prstGeom>
          <a:noFill/>
          <a:ln>
            <a:noFill/>
          </a:ln>
        </p:spPr>
      </p:sp>
      <p:sp>
        <p:nvSpPr>
          <p:cNvPr id="211" name="Google Shape;211;p29"/>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2" name="Google Shape;212;p29"/>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213" name="Shape 213"/>
        <p:cNvGrpSpPr/>
        <p:nvPr/>
      </p:nvGrpSpPr>
      <p:grpSpPr>
        <a:xfrm>
          <a:off x="0" y="0"/>
          <a:ext cx="0" cy="0"/>
          <a:chOff x="0" y="0"/>
          <a:chExt cx="0" cy="0"/>
        </a:xfrm>
      </p:grpSpPr>
      <p:sp>
        <p:nvSpPr>
          <p:cNvPr id="214" name="Google Shape;214;p3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ph idx="2" type="pic"/>
          </p:nvPr>
        </p:nvSpPr>
        <p:spPr>
          <a:xfrm>
            <a:off x="8596800" y="223475"/>
            <a:ext cx="318600" cy="318600"/>
          </a:xfrm>
          <a:prstGeom prst="ellipse">
            <a:avLst/>
          </a:prstGeom>
          <a:noFill/>
          <a:ln>
            <a:noFill/>
          </a:ln>
        </p:spPr>
      </p:sp>
      <p:sp>
        <p:nvSpPr>
          <p:cNvPr id="217" name="Google Shape;217;p30"/>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5" name="Google Shape;25;p4"/>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p:nvPr>
            <p:ph idx="2" type="pic"/>
          </p:nvPr>
        </p:nvSpPr>
        <p:spPr>
          <a:xfrm>
            <a:off x="8596800" y="223475"/>
            <a:ext cx="318600" cy="318600"/>
          </a:xfrm>
          <a:prstGeom prst="ellipse">
            <a:avLst/>
          </a:prstGeom>
          <a:noFill/>
          <a:ln>
            <a:noFill/>
          </a:ln>
        </p:spPr>
      </p:sp>
      <p:sp>
        <p:nvSpPr>
          <p:cNvPr id="27" name="Google Shape;27;p4"/>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218" name="Shape 218"/>
        <p:cNvGrpSpPr/>
        <p:nvPr/>
      </p:nvGrpSpPr>
      <p:grpSpPr>
        <a:xfrm>
          <a:off x="0" y="0"/>
          <a:ext cx="0" cy="0"/>
          <a:chOff x="0" y="0"/>
          <a:chExt cx="0" cy="0"/>
        </a:xfrm>
      </p:grpSpPr>
      <p:sp>
        <p:nvSpPr>
          <p:cNvPr id="219" name="Google Shape;219;p3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20" name="Google Shape;220;p3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1"/>
          <p:cNvSpPr/>
          <p:nvPr>
            <p:ph idx="3" type="pic"/>
          </p:nvPr>
        </p:nvSpPr>
        <p:spPr>
          <a:xfrm>
            <a:off x="8596800" y="223475"/>
            <a:ext cx="318600" cy="318600"/>
          </a:xfrm>
          <a:prstGeom prst="ellipse">
            <a:avLst/>
          </a:prstGeom>
          <a:noFill/>
          <a:ln>
            <a:noFill/>
          </a:ln>
        </p:spPr>
      </p:sp>
      <p:sp>
        <p:nvSpPr>
          <p:cNvPr id="222" name="Google Shape;222;p31"/>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32"/>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2"/>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227" name="Google Shape;227;p32"/>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28" name="Google Shape;228;p32"/>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229" name="Shape 229"/>
        <p:cNvGrpSpPr/>
        <p:nvPr/>
      </p:nvGrpSpPr>
      <p:grpSpPr>
        <a:xfrm>
          <a:off x="0" y="0"/>
          <a:ext cx="0" cy="0"/>
          <a:chOff x="0" y="0"/>
          <a:chExt cx="0" cy="0"/>
        </a:xfrm>
      </p:grpSpPr>
      <p:sp>
        <p:nvSpPr>
          <p:cNvPr id="230" name="Google Shape;230;p33"/>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3"/>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33" name="Google Shape;233;p3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3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35" name="Shape 235"/>
        <p:cNvGrpSpPr/>
        <p:nvPr/>
      </p:nvGrpSpPr>
      <p:grpSpPr>
        <a:xfrm>
          <a:off x="0" y="0"/>
          <a:ext cx="0" cy="0"/>
          <a:chOff x="0" y="0"/>
          <a:chExt cx="0" cy="0"/>
        </a:xfrm>
      </p:grpSpPr>
      <p:sp>
        <p:nvSpPr>
          <p:cNvPr id="236" name="Google Shape;236;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7" name="Google Shape;237;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38" name="Google Shape;23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39" name="Shape 239"/>
        <p:cNvGrpSpPr/>
        <p:nvPr/>
      </p:nvGrpSpPr>
      <p:grpSpPr>
        <a:xfrm>
          <a:off x="0" y="0"/>
          <a:ext cx="0" cy="0"/>
          <a:chOff x="0" y="0"/>
          <a:chExt cx="0" cy="0"/>
        </a:xfrm>
      </p:grpSpPr>
      <p:sp>
        <p:nvSpPr>
          <p:cNvPr id="240" name="Google Shape;24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1" name="Google Shape;24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5" name="Google Shape;24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9" name="Google Shape;249;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6" name="Google Shape;256;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7" name="Google Shape;2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58" name="Shape 258"/>
        <p:cNvGrpSpPr/>
        <p:nvPr/>
      </p:nvGrpSpPr>
      <p:grpSpPr>
        <a:xfrm>
          <a:off x="0" y="0"/>
          <a:ext cx="0" cy="0"/>
          <a:chOff x="0" y="0"/>
          <a:chExt cx="0" cy="0"/>
        </a:xfrm>
      </p:grpSpPr>
      <p:sp>
        <p:nvSpPr>
          <p:cNvPr id="259" name="Google Shape;259;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0" name="Google Shape;2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28" name="Shape 28"/>
        <p:cNvGrpSpPr/>
        <p:nvPr/>
      </p:nvGrpSpPr>
      <p:grpSpPr>
        <a:xfrm>
          <a:off x="0" y="0"/>
          <a:ext cx="0" cy="0"/>
          <a:chOff x="0" y="0"/>
          <a:chExt cx="0" cy="0"/>
        </a:xfrm>
      </p:grpSpPr>
      <p:sp>
        <p:nvSpPr>
          <p:cNvPr id="29" name="Google Shape;29;p5"/>
          <p:cNvSpPr/>
          <p:nvPr>
            <p:ph idx="2" type="pic"/>
          </p:nvPr>
        </p:nvSpPr>
        <p:spPr>
          <a:xfrm>
            <a:off x="8596800" y="223475"/>
            <a:ext cx="318600" cy="318600"/>
          </a:xfrm>
          <a:prstGeom prst="ellipse">
            <a:avLst/>
          </a:prstGeom>
          <a:noFill/>
          <a:ln>
            <a:noFill/>
          </a:ln>
        </p:spPr>
      </p:sp>
      <p:sp>
        <p:nvSpPr>
          <p:cNvPr id="30" name="Google Shape;30;p5"/>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1" name="Google Shape;31;p5"/>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61" name="Shape 261"/>
        <p:cNvGrpSpPr/>
        <p:nvPr/>
      </p:nvGrpSpPr>
      <p:grpSpPr>
        <a:xfrm>
          <a:off x="0" y="0"/>
          <a:ext cx="0" cy="0"/>
          <a:chOff x="0" y="0"/>
          <a:chExt cx="0" cy="0"/>
        </a:xfrm>
      </p:grpSpPr>
      <p:sp>
        <p:nvSpPr>
          <p:cNvPr id="262" name="Google Shape;2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64" name="Google Shape;264;p4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65" name="Google Shape;265;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66" name="Google Shape;2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67" name="Shape 267"/>
        <p:cNvGrpSpPr/>
        <p:nvPr/>
      </p:nvGrpSpPr>
      <p:grpSpPr>
        <a:xfrm>
          <a:off x="0" y="0"/>
          <a:ext cx="0" cy="0"/>
          <a:chOff x="0" y="0"/>
          <a:chExt cx="0" cy="0"/>
        </a:xfrm>
      </p:grpSpPr>
      <p:sp>
        <p:nvSpPr>
          <p:cNvPr id="268" name="Google Shape;268;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269" name="Google Shape;2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70" name="Shape 270"/>
        <p:cNvGrpSpPr/>
        <p:nvPr/>
      </p:nvGrpSpPr>
      <p:grpSpPr>
        <a:xfrm>
          <a:off x="0" y="0"/>
          <a:ext cx="0" cy="0"/>
          <a:chOff x="0" y="0"/>
          <a:chExt cx="0" cy="0"/>
        </a:xfrm>
      </p:grpSpPr>
      <p:sp>
        <p:nvSpPr>
          <p:cNvPr id="271" name="Google Shape;271;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2" name="Google Shape;272;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73" name="Google Shape;27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 name="Shape 274"/>
        <p:cNvGrpSpPr/>
        <p:nvPr/>
      </p:nvGrpSpPr>
      <p:grpSpPr>
        <a:xfrm>
          <a:off x="0" y="0"/>
          <a:ext cx="0" cy="0"/>
          <a:chOff x="0" y="0"/>
          <a:chExt cx="0" cy="0"/>
        </a:xfrm>
      </p:grpSpPr>
      <p:sp>
        <p:nvSpPr>
          <p:cNvPr id="275" name="Google Shape;27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76" name="Shape 276"/>
        <p:cNvGrpSpPr/>
        <p:nvPr/>
      </p:nvGrpSpPr>
      <p:grpSpPr>
        <a:xfrm>
          <a:off x="0" y="0"/>
          <a:ext cx="0" cy="0"/>
          <a:chOff x="0" y="0"/>
          <a:chExt cx="0" cy="0"/>
        </a:xfrm>
      </p:grpSpPr>
      <p:sp>
        <p:nvSpPr>
          <p:cNvPr id="277" name="Google Shape;277;p4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9" name="Google Shape;279;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0" name="Google Shape;280;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1" name="Google Shape;281;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4" name="Google Shape;284;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4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8" name="Google Shape;288;p46"/>
          <p:cNvSpPr/>
          <p:nvPr>
            <p:ph idx="2" type="pic"/>
          </p:nvPr>
        </p:nvSpPr>
        <p:spPr>
          <a:xfrm>
            <a:off x="4992024" y="1152775"/>
            <a:ext cx="3840300" cy="3416400"/>
          </a:xfrm>
          <a:prstGeom prst="rect">
            <a:avLst/>
          </a:prstGeom>
          <a:noFill/>
          <a:ln>
            <a:noFill/>
          </a:ln>
        </p:spPr>
      </p:sp>
      <p:sp>
        <p:nvSpPr>
          <p:cNvPr id="289" name="Google Shape;28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290" name="Shape 290"/>
        <p:cNvGrpSpPr/>
        <p:nvPr/>
      </p:nvGrpSpPr>
      <p:grpSpPr>
        <a:xfrm>
          <a:off x="0" y="0"/>
          <a:ext cx="0" cy="0"/>
          <a:chOff x="0" y="0"/>
          <a:chExt cx="0" cy="0"/>
        </a:xfrm>
      </p:grpSpPr>
      <p:sp>
        <p:nvSpPr>
          <p:cNvPr id="291" name="Google Shape;29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2" name="Google Shape;292;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3" name="Google Shape;293;p4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4" name="Google Shape;294;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5" name="Google Shape;295;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6" name="Google Shape;296;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97" name="Shape 297"/>
        <p:cNvGrpSpPr/>
        <p:nvPr/>
      </p:nvGrpSpPr>
      <p:grpSpPr>
        <a:xfrm>
          <a:off x="0" y="0"/>
          <a:ext cx="0" cy="0"/>
          <a:chOff x="0" y="0"/>
          <a:chExt cx="0" cy="0"/>
        </a:xfrm>
      </p:grpSpPr>
      <p:sp>
        <p:nvSpPr>
          <p:cNvPr id="298" name="Google Shape;29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9" name="Google Shape;299;p4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0" name="Google Shape;300;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1" name="Google Shape;301;p4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2" name="Google Shape;302;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3" name="Google Shape;303;p4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4" name="Google Shape;304;p4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5" name="Google Shape;305;p4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306" name="Shape 306"/>
        <p:cNvGrpSpPr/>
        <p:nvPr/>
      </p:nvGrpSpPr>
      <p:grpSpPr>
        <a:xfrm>
          <a:off x="0" y="0"/>
          <a:ext cx="0" cy="0"/>
          <a:chOff x="0" y="0"/>
          <a:chExt cx="0" cy="0"/>
        </a:xfrm>
      </p:grpSpPr>
      <p:sp>
        <p:nvSpPr>
          <p:cNvPr id="307" name="Google Shape;30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08" name="Google Shape;308;p4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9" name="Google Shape;309;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0" name="Google Shape;310;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1" name="Google Shape;311;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2" name="Google Shape;312;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3" name="Google Shape;313;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4" name="Google Shape;314;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5" name="Google Shape;315;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6" name="Google Shape;316;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0" name="Google Shape;320;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33" name="Shape 33"/>
        <p:cNvGrpSpPr/>
        <p:nvPr/>
      </p:nvGrpSpPr>
      <p:grpSpPr>
        <a:xfrm>
          <a:off x="0" y="0"/>
          <a:ext cx="0" cy="0"/>
          <a:chOff x="0" y="0"/>
          <a:chExt cx="0" cy="0"/>
        </a:xfrm>
      </p:grpSpPr>
      <p:sp>
        <p:nvSpPr>
          <p:cNvPr id="34" name="Google Shape;34;p6"/>
          <p:cNvSpPr/>
          <p:nvPr>
            <p:ph idx="2" type="pic"/>
          </p:nvPr>
        </p:nvSpPr>
        <p:spPr>
          <a:xfrm>
            <a:off x="8596800" y="223475"/>
            <a:ext cx="318600" cy="318600"/>
          </a:xfrm>
          <a:prstGeom prst="ellipse">
            <a:avLst/>
          </a:prstGeom>
          <a:noFill/>
          <a:ln>
            <a:noFill/>
          </a:ln>
        </p:spPr>
      </p:sp>
      <p:sp>
        <p:nvSpPr>
          <p:cNvPr id="35" name="Google Shape;35;p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6" name="Google Shape;36;p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321" name="Shape 321"/>
        <p:cNvGrpSpPr/>
        <p:nvPr/>
      </p:nvGrpSpPr>
      <p:grpSpPr>
        <a:xfrm>
          <a:off x="0" y="0"/>
          <a:ext cx="0" cy="0"/>
          <a:chOff x="0" y="0"/>
          <a:chExt cx="0" cy="0"/>
        </a:xfrm>
      </p:grpSpPr>
      <p:sp>
        <p:nvSpPr>
          <p:cNvPr id="322" name="Google Shape;322;p5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51"/>
          <p:cNvSpPr/>
          <p:nvPr>
            <p:ph idx="2" type="pic"/>
          </p:nvPr>
        </p:nvSpPr>
        <p:spPr>
          <a:xfrm>
            <a:off x="4804825" y="1133300"/>
            <a:ext cx="4027500" cy="2392800"/>
          </a:xfrm>
          <a:prstGeom prst="rect">
            <a:avLst/>
          </a:prstGeom>
          <a:noFill/>
          <a:ln>
            <a:noFill/>
          </a:ln>
        </p:spPr>
      </p:sp>
      <p:sp>
        <p:nvSpPr>
          <p:cNvPr id="324" name="Google Shape;324;p51"/>
          <p:cNvSpPr/>
          <p:nvPr>
            <p:ph idx="3" type="pic"/>
          </p:nvPr>
        </p:nvSpPr>
        <p:spPr>
          <a:xfrm>
            <a:off x="311725" y="1133300"/>
            <a:ext cx="4027500" cy="2392800"/>
          </a:xfrm>
          <a:prstGeom prst="rect">
            <a:avLst/>
          </a:prstGeom>
          <a:noFill/>
          <a:ln>
            <a:noFill/>
          </a:ln>
        </p:spPr>
      </p:sp>
      <p:sp>
        <p:nvSpPr>
          <p:cNvPr id="325" name="Google Shape;325;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7" name="Google Shape;32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29" name="Google Shape;329;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30" name="Shape 330"/>
        <p:cNvGrpSpPr/>
        <p:nvPr/>
      </p:nvGrpSpPr>
      <p:grpSpPr>
        <a:xfrm>
          <a:off x="0" y="0"/>
          <a:ext cx="0" cy="0"/>
          <a:chOff x="0" y="0"/>
          <a:chExt cx="0" cy="0"/>
        </a:xfrm>
      </p:grpSpPr>
      <p:sp>
        <p:nvSpPr>
          <p:cNvPr id="331" name="Google Shape;331;p5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2" name="Google Shape;332;p52"/>
          <p:cNvSpPr/>
          <p:nvPr>
            <p:ph idx="2" type="pic"/>
          </p:nvPr>
        </p:nvSpPr>
        <p:spPr>
          <a:xfrm>
            <a:off x="6205225" y="1128325"/>
            <a:ext cx="2627100" cy="2273100"/>
          </a:xfrm>
          <a:prstGeom prst="rect">
            <a:avLst/>
          </a:prstGeom>
          <a:noFill/>
          <a:ln>
            <a:noFill/>
          </a:ln>
        </p:spPr>
      </p:sp>
      <p:sp>
        <p:nvSpPr>
          <p:cNvPr id="333" name="Google Shape;333;p52"/>
          <p:cNvSpPr/>
          <p:nvPr>
            <p:ph idx="3" type="pic"/>
          </p:nvPr>
        </p:nvSpPr>
        <p:spPr>
          <a:xfrm>
            <a:off x="311725" y="1128325"/>
            <a:ext cx="2627100" cy="2273100"/>
          </a:xfrm>
          <a:prstGeom prst="rect">
            <a:avLst/>
          </a:prstGeom>
          <a:noFill/>
          <a:ln>
            <a:noFill/>
          </a:ln>
        </p:spPr>
      </p:sp>
      <p:sp>
        <p:nvSpPr>
          <p:cNvPr id="334" name="Google Shape;334;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5" name="Google Shape;335;p52"/>
          <p:cNvSpPr/>
          <p:nvPr>
            <p:ph idx="5" type="pic"/>
          </p:nvPr>
        </p:nvSpPr>
        <p:spPr>
          <a:xfrm>
            <a:off x="3255250" y="1128325"/>
            <a:ext cx="2627100" cy="2273100"/>
          </a:xfrm>
          <a:prstGeom prst="rect">
            <a:avLst/>
          </a:prstGeom>
          <a:noFill/>
          <a:ln>
            <a:noFill/>
          </a:ln>
        </p:spPr>
      </p:sp>
      <p:sp>
        <p:nvSpPr>
          <p:cNvPr id="336" name="Google Shape;336;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7" name="Google Shape;33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8" name="Google Shape;33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0" name="Google Shape;340;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1" name="Google Shape;341;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342" name="Shape 342"/>
        <p:cNvGrpSpPr/>
        <p:nvPr/>
      </p:nvGrpSpPr>
      <p:grpSpPr>
        <a:xfrm>
          <a:off x="0" y="0"/>
          <a:ext cx="0" cy="0"/>
          <a:chOff x="0" y="0"/>
          <a:chExt cx="0" cy="0"/>
        </a:xfrm>
      </p:grpSpPr>
      <p:sp>
        <p:nvSpPr>
          <p:cNvPr id="343" name="Google Shape;343;p53"/>
          <p:cNvSpPr/>
          <p:nvPr>
            <p:ph idx="2" type="pic"/>
          </p:nvPr>
        </p:nvSpPr>
        <p:spPr>
          <a:xfrm>
            <a:off x="311700" y="445025"/>
            <a:ext cx="8520600" cy="4218300"/>
          </a:xfrm>
          <a:prstGeom prst="rect">
            <a:avLst/>
          </a:prstGeom>
          <a:noFill/>
          <a:ln>
            <a:noFill/>
          </a:ln>
        </p:spPr>
      </p:sp>
      <p:sp>
        <p:nvSpPr>
          <p:cNvPr id="344" name="Google Shape;34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45" name="Shape 345"/>
        <p:cNvGrpSpPr/>
        <p:nvPr/>
      </p:nvGrpSpPr>
      <p:grpSpPr>
        <a:xfrm>
          <a:off x="0" y="0"/>
          <a:ext cx="0" cy="0"/>
          <a:chOff x="0" y="0"/>
          <a:chExt cx="0" cy="0"/>
        </a:xfrm>
      </p:grpSpPr>
      <p:sp>
        <p:nvSpPr>
          <p:cNvPr id="346" name="Google Shape;346;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7" name="Google Shape;347;p54"/>
          <p:cNvSpPr/>
          <p:nvPr>
            <p:ph idx="2" type="pic"/>
          </p:nvPr>
        </p:nvSpPr>
        <p:spPr>
          <a:xfrm>
            <a:off x="3389600" y="118913"/>
            <a:ext cx="1643700" cy="1535100"/>
          </a:xfrm>
          <a:prstGeom prst="rect">
            <a:avLst/>
          </a:prstGeom>
          <a:noFill/>
          <a:ln>
            <a:noFill/>
          </a:ln>
        </p:spPr>
      </p:sp>
      <p:sp>
        <p:nvSpPr>
          <p:cNvPr id="348" name="Google Shape;348;p54"/>
          <p:cNvSpPr/>
          <p:nvPr>
            <p:ph idx="3" type="pic"/>
          </p:nvPr>
        </p:nvSpPr>
        <p:spPr>
          <a:xfrm>
            <a:off x="5195935" y="118913"/>
            <a:ext cx="1643700" cy="1535100"/>
          </a:xfrm>
          <a:prstGeom prst="rect">
            <a:avLst/>
          </a:prstGeom>
          <a:noFill/>
          <a:ln>
            <a:noFill/>
          </a:ln>
        </p:spPr>
      </p:sp>
      <p:sp>
        <p:nvSpPr>
          <p:cNvPr id="349" name="Google Shape;349;p54"/>
          <p:cNvSpPr/>
          <p:nvPr>
            <p:ph idx="4" type="pic"/>
          </p:nvPr>
        </p:nvSpPr>
        <p:spPr>
          <a:xfrm>
            <a:off x="7002270" y="118913"/>
            <a:ext cx="1643700" cy="1535100"/>
          </a:xfrm>
          <a:prstGeom prst="rect">
            <a:avLst/>
          </a:prstGeom>
          <a:noFill/>
          <a:ln>
            <a:noFill/>
          </a:ln>
        </p:spPr>
      </p:sp>
      <p:sp>
        <p:nvSpPr>
          <p:cNvPr id="350" name="Google Shape;350;p54"/>
          <p:cNvSpPr/>
          <p:nvPr>
            <p:ph idx="5" type="pic"/>
          </p:nvPr>
        </p:nvSpPr>
        <p:spPr>
          <a:xfrm>
            <a:off x="3389588" y="1804212"/>
            <a:ext cx="1643700" cy="1535100"/>
          </a:xfrm>
          <a:prstGeom prst="rect">
            <a:avLst/>
          </a:prstGeom>
          <a:noFill/>
          <a:ln>
            <a:noFill/>
          </a:ln>
        </p:spPr>
      </p:sp>
      <p:sp>
        <p:nvSpPr>
          <p:cNvPr id="351" name="Google Shape;351;p54"/>
          <p:cNvSpPr/>
          <p:nvPr>
            <p:ph idx="6" type="pic"/>
          </p:nvPr>
        </p:nvSpPr>
        <p:spPr>
          <a:xfrm>
            <a:off x="5195922" y="1804212"/>
            <a:ext cx="1643700" cy="1535100"/>
          </a:xfrm>
          <a:prstGeom prst="rect">
            <a:avLst/>
          </a:prstGeom>
          <a:noFill/>
          <a:ln>
            <a:noFill/>
          </a:ln>
        </p:spPr>
      </p:sp>
      <p:sp>
        <p:nvSpPr>
          <p:cNvPr id="352" name="Google Shape;352;p54"/>
          <p:cNvSpPr/>
          <p:nvPr>
            <p:ph idx="7" type="pic"/>
          </p:nvPr>
        </p:nvSpPr>
        <p:spPr>
          <a:xfrm>
            <a:off x="7002257" y="1804212"/>
            <a:ext cx="1643700" cy="1535100"/>
          </a:xfrm>
          <a:prstGeom prst="rect">
            <a:avLst/>
          </a:prstGeom>
          <a:noFill/>
          <a:ln>
            <a:noFill/>
          </a:ln>
        </p:spPr>
      </p:sp>
      <p:sp>
        <p:nvSpPr>
          <p:cNvPr id="353" name="Google Shape;353;p5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54"/>
          <p:cNvSpPr/>
          <p:nvPr>
            <p:ph idx="8" type="pic"/>
          </p:nvPr>
        </p:nvSpPr>
        <p:spPr>
          <a:xfrm>
            <a:off x="3389588" y="3489487"/>
            <a:ext cx="1643700" cy="1535100"/>
          </a:xfrm>
          <a:prstGeom prst="rect">
            <a:avLst/>
          </a:prstGeom>
          <a:noFill/>
          <a:ln>
            <a:noFill/>
          </a:ln>
        </p:spPr>
      </p:sp>
      <p:sp>
        <p:nvSpPr>
          <p:cNvPr id="355" name="Google Shape;355;p54"/>
          <p:cNvSpPr/>
          <p:nvPr>
            <p:ph idx="9" type="pic"/>
          </p:nvPr>
        </p:nvSpPr>
        <p:spPr>
          <a:xfrm>
            <a:off x="5195922" y="3489487"/>
            <a:ext cx="1643700" cy="1535100"/>
          </a:xfrm>
          <a:prstGeom prst="rect">
            <a:avLst/>
          </a:prstGeom>
          <a:noFill/>
          <a:ln>
            <a:noFill/>
          </a:ln>
        </p:spPr>
      </p:sp>
      <p:sp>
        <p:nvSpPr>
          <p:cNvPr id="356" name="Google Shape;356;p5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38" name="Shape 38"/>
        <p:cNvGrpSpPr/>
        <p:nvPr/>
      </p:nvGrpSpPr>
      <p:grpSpPr>
        <a:xfrm>
          <a:off x="0" y="0"/>
          <a:ext cx="0" cy="0"/>
          <a:chOff x="0" y="0"/>
          <a:chExt cx="0" cy="0"/>
        </a:xfrm>
      </p:grpSpPr>
      <p:sp>
        <p:nvSpPr>
          <p:cNvPr id="39" name="Google Shape;39;p7"/>
          <p:cNvSpPr/>
          <p:nvPr>
            <p:ph idx="2" type="pic"/>
          </p:nvPr>
        </p:nvSpPr>
        <p:spPr>
          <a:xfrm>
            <a:off x="8596800" y="223475"/>
            <a:ext cx="318600" cy="318600"/>
          </a:xfrm>
          <a:prstGeom prst="ellipse">
            <a:avLst/>
          </a:prstGeom>
          <a:noFill/>
          <a:ln>
            <a:noFill/>
          </a:ln>
        </p:spPr>
      </p:sp>
      <p:sp>
        <p:nvSpPr>
          <p:cNvPr id="40" name="Google Shape;40;p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41" name="Google Shape;41;p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43" name="Shape 43"/>
        <p:cNvGrpSpPr/>
        <p:nvPr/>
      </p:nvGrpSpPr>
      <p:grpSpPr>
        <a:xfrm>
          <a:off x="0" y="0"/>
          <a:ext cx="0" cy="0"/>
          <a:chOff x="0" y="0"/>
          <a:chExt cx="0" cy="0"/>
        </a:xfrm>
      </p:grpSpPr>
      <p:sp>
        <p:nvSpPr>
          <p:cNvPr id="44" name="Google Shape;44;p8"/>
          <p:cNvSpPr/>
          <p:nvPr>
            <p:ph idx="2" type="pic"/>
          </p:nvPr>
        </p:nvSpPr>
        <p:spPr>
          <a:xfrm>
            <a:off x="8596800" y="223475"/>
            <a:ext cx="318600" cy="318600"/>
          </a:xfrm>
          <a:prstGeom prst="ellipse">
            <a:avLst/>
          </a:prstGeom>
          <a:noFill/>
          <a:ln>
            <a:noFill/>
          </a:ln>
        </p:spPr>
      </p:sp>
      <p:sp>
        <p:nvSpPr>
          <p:cNvPr id="45" name="Google Shape;45;p8"/>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46" name="Google Shape;46;p8"/>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47" name="Google Shape;47;p8"/>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48" name="Google Shape;48;p8"/>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49" name="Shape 49"/>
        <p:cNvGrpSpPr/>
        <p:nvPr/>
      </p:nvGrpSpPr>
      <p:grpSpPr>
        <a:xfrm>
          <a:off x="0" y="0"/>
          <a:ext cx="0" cy="0"/>
          <a:chOff x="0" y="0"/>
          <a:chExt cx="0" cy="0"/>
        </a:xfrm>
      </p:grpSpPr>
      <p:sp>
        <p:nvSpPr>
          <p:cNvPr id="50" name="Google Shape;50;p9"/>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51" name="Shape 51"/>
        <p:cNvGrpSpPr/>
        <p:nvPr/>
      </p:nvGrpSpPr>
      <p:grpSpPr>
        <a:xfrm>
          <a:off x="0" y="0"/>
          <a:ext cx="0" cy="0"/>
          <a:chOff x="0" y="0"/>
          <a:chExt cx="0" cy="0"/>
        </a:xfrm>
      </p:grpSpPr>
      <p:sp>
        <p:nvSpPr>
          <p:cNvPr id="52" name="Google Shape;52;p10"/>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53" name="Google Shape;53;p10"/>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4" name="Google Shape;54;p10"/>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
          <p:cNvSpPr/>
          <p:nvPr>
            <p:ph idx="3" type="pic"/>
          </p:nvPr>
        </p:nvSpPr>
        <p:spPr>
          <a:xfrm>
            <a:off x="8596800" y="223475"/>
            <a:ext cx="318600" cy="318600"/>
          </a:xfrm>
          <a:prstGeom prst="ellipse">
            <a:avLst/>
          </a:prstGeom>
          <a:noFill/>
          <a:ln>
            <a:noFill/>
          </a:ln>
        </p:spPr>
      </p:sp>
      <p:sp>
        <p:nvSpPr>
          <p:cNvPr id="56" name="Google Shape;56;p10"/>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p:nvPr>
            <p:ph idx="5" type="pic"/>
          </p:nvPr>
        </p:nvSpPr>
        <p:spPr>
          <a:xfrm rot="10800000">
            <a:off x="228600" y="2561290"/>
            <a:ext cx="2262600" cy="2348400"/>
          </a:xfrm>
          <a:prstGeom prst="round1Rect">
            <a:avLst>
              <a:gd fmla="val 4873" name="adj"/>
            </a:avLst>
          </a:prstGeom>
          <a:noFill/>
          <a:ln>
            <a:noFill/>
          </a:ln>
        </p:spPr>
      </p:sp>
      <p:sp>
        <p:nvSpPr>
          <p:cNvPr id="58" name="Google Shape;58;p10"/>
          <p:cNvSpPr/>
          <p:nvPr>
            <p:ph idx="6" type="pic"/>
          </p:nvPr>
        </p:nvSpPr>
        <p:spPr>
          <a:xfrm>
            <a:off x="2486554" y="223525"/>
            <a:ext cx="2262600" cy="2348400"/>
          </a:xfrm>
          <a:prstGeom prst="round1Rect">
            <a:avLst>
              <a:gd fmla="val 4873" name="adj"/>
            </a:avLst>
          </a:prstGeom>
          <a:noFill/>
          <a:ln>
            <a:noFill/>
          </a:ln>
        </p:spPr>
      </p:sp>
      <p:sp>
        <p:nvSpPr>
          <p:cNvPr id="59" name="Google Shape;59;p10"/>
          <p:cNvSpPr/>
          <p:nvPr>
            <p:ph idx="7" type="pic"/>
          </p:nvPr>
        </p:nvSpPr>
        <p:spPr>
          <a:xfrm flipH="1" rot="10800000">
            <a:off x="2486554" y="2561290"/>
            <a:ext cx="2262600" cy="2348400"/>
          </a:xfrm>
          <a:prstGeom prst="round1Rect">
            <a:avLst>
              <a:gd fmla="val 4873" name="adj"/>
            </a:avLst>
          </a:prstGeom>
          <a:noFill/>
          <a:ln>
            <a:noFill/>
          </a:ln>
        </p:spPr>
      </p:sp>
      <p:sp>
        <p:nvSpPr>
          <p:cNvPr id="60" name="Google Shape;60;p10"/>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7" name="Google Shape;7;p1"/>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3.jp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2.jp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2" name="Google Shape;362;p55"/>
          <p:cNvSpPr txBox="1"/>
          <p:nvPr>
            <p:ph idx="3" type="title"/>
          </p:nvPr>
        </p:nvSpPr>
        <p:spPr>
          <a:xfrm>
            <a:off x="4906081" y="185975"/>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February 4th, 2025</a:t>
            </a:r>
            <a:endParaRPr/>
          </a:p>
        </p:txBody>
      </p:sp>
      <p:sp>
        <p:nvSpPr>
          <p:cNvPr id="363" name="Google Shape;363;p55"/>
          <p:cNvSpPr txBox="1"/>
          <p:nvPr>
            <p:ph type="title"/>
          </p:nvPr>
        </p:nvSpPr>
        <p:spPr>
          <a:xfrm>
            <a:off x="3205625" y="413650"/>
            <a:ext cx="5824800" cy="144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Quantifying Context: </a:t>
            </a:r>
            <a:r>
              <a:rPr b="1" lang="en" sz="3000"/>
              <a:t>Analytical Models of Consumer Choice</a:t>
            </a:r>
            <a:endParaRPr b="1" sz="3000"/>
          </a:p>
        </p:txBody>
      </p:sp>
      <p:sp>
        <p:nvSpPr>
          <p:cNvPr id="364" name="Google Shape;364;p55"/>
          <p:cNvSpPr txBox="1"/>
          <p:nvPr>
            <p:ph idx="4" type="subTitle"/>
          </p:nvPr>
        </p:nvSpPr>
        <p:spPr>
          <a:xfrm>
            <a:off x="4538131" y="3962775"/>
            <a:ext cx="1309200" cy="90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Course</a:t>
            </a:r>
            <a:endParaRPr b="1"/>
          </a:p>
          <a:p>
            <a:pPr indent="0" lvl="0" marL="0" rtl="0" algn="ctr">
              <a:spcBef>
                <a:spcPts val="0"/>
              </a:spcBef>
              <a:spcAft>
                <a:spcPts val="0"/>
              </a:spcAft>
              <a:buNone/>
            </a:pPr>
            <a:r>
              <a:rPr lang="en"/>
              <a:t>Data 735</a:t>
            </a:r>
            <a:endParaRPr/>
          </a:p>
        </p:txBody>
      </p:sp>
      <p:pic>
        <p:nvPicPr>
          <p:cNvPr descr="Abstract looped, twisted shape." id="365" name="Google Shape;365;p55"/>
          <p:cNvPicPr preferRelativeResize="0"/>
          <p:nvPr>
            <p:ph idx="5" type="pic"/>
          </p:nvPr>
        </p:nvPicPr>
        <p:blipFill rotWithShape="1">
          <a:blip r:embed="rId3">
            <a:alphaModFix/>
          </a:blip>
          <a:srcRect b="0" l="7395" r="7403" t="0"/>
          <a:stretch/>
        </p:blipFill>
        <p:spPr>
          <a:xfrm>
            <a:off x="228600" y="223475"/>
            <a:ext cx="2857200" cy="2348100"/>
          </a:xfrm>
          <a:prstGeom prst="round2SameRect">
            <a:avLst>
              <a:gd fmla="val 16667" name="adj1"/>
              <a:gd fmla="val 0" name="adj2"/>
            </a:avLst>
          </a:prstGeom>
        </p:spPr>
      </p:pic>
      <p:pic>
        <p:nvPicPr>
          <p:cNvPr descr="Hexagonal icon." id="366" name="Google Shape;366;p55"/>
          <p:cNvPicPr preferRelativeResize="0"/>
          <p:nvPr>
            <p:ph idx="2" type="pic"/>
          </p:nvPr>
        </p:nvPicPr>
        <p:blipFill rotWithShape="1">
          <a:blip r:embed="rId4">
            <a:alphaModFix/>
          </a:blip>
          <a:srcRect b="6732" l="0" r="0" t="6732"/>
          <a:stretch/>
        </p:blipFill>
        <p:spPr>
          <a:xfrm>
            <a:off x="8596800" y="223475"/>
            <a:ext cx="318600" cy="318600"/>
          </a:xfrm>
          <a:prstGeom prst="ellipse">
            <a:avLst/>
          </a:prstGeom>
        </p:spPr>
      </p:pic>
      <p:pic>
        <p:nvPicPr>
          <p:cNvPr descr="Person using a tablet computer." id="367" name="Google Shape;367;p55"/>
          <p:cNvPicPr preferRelativeResize="0"/>
          <p:nvPr>
            <p:ph idx="6" type="pic"/>
          </p:nvPr>
        </p:nvPicPr>
        <p:blipFill rotWithShape="1">
          <a:blip r:embed="rId5">
            <a:alphaModFix/>
          </a:blip>
          <a:srcRect b="0" l="9448" r="9448" t="0"/>
          <a:stretch/>
        </p:blipFill>
        <p:spPr>
          <a:xfrm>
            <a:off x="228600" y="2564446"/>
            <a:ext cx="2857200" cy="2348100"/>
          </a:xfrm>
          <a:prstGeom prst="round2SameRect">
            <a:avLst>
              <a:gd fmla="val 0" name="adj1"/>
              <a:gd fmla="val 6437" name="adj2"/>
            </a:avLst>
          </a:prstGeom>
        </p:spPr>
      </p:pic>
      <p:sp>
        <p:nvSpPr>
          <p:cNvPr id="368" name="Google Shape;368;p55"/>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369" name="Google Shape;369;p55"/>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370" name="Google Shape;370;p55"/>
          <p:cNvSpPr txBox="1"/>
          <p:nvPr>
            <p:ph type="title"/>
          </p:nvPr>
        </p:nvSpPr>
        <p:spPr>
          <a:xfrm>
            <a:off x="3356775" y="1431000"/>
            <a:ext cx="5413800" cy="144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Exploring  Models from</a:t>
            </a:r>
            <a:r>
              <a:rPr b="1" i="1" lang="en" sz="2400"/>
              <a:t> “50 Years of Context Effects”</a:t>
            </a:r>
            <a:endParaRPr b="1" i="1" sz="2400"/>
          </a:p>
        </p:txBody>
      </p:sp>
      <p:sp>
        <p:nvSpPr>
          <p:cNvPr id="371" name="Google Shape;371;p55"/>
          <p:cNvSpPr txBox="1"/>
          <p:nvPr>
            <p:ph idx="4" type="subTitle"/>
          </p:nvPr>
        </p:nvSpPr>
        <p:spPr>
          <a:xfrm>
            <a:off x="6658281" y="3962775"/>
            <a:ext cx="1309200" cy="90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Contributor</a:t>
            </a:r>
            <a:endParaRPr b="1"/>
          </a:p>
          <a:p>
            <a:pPr indent="0" lvl="0" marL="0" rtl="0" algn="ctr">
              <a:spcBef>
                <a:spcPts val="0"/>
              </a:spcBef>
              <a:spcAft>
                <a:spcPts val="0"/>
              </a:spcAft>
              <a:buNone/>
            </a:pPr>
            <a:r>
              <a:rPr lang="en"/>
              <a:t>Delroy Nichols</a:t>
            </a:r>
            <a:endParaRPr/>
          </a:p>
        </p:txBody>
      </p:sp>
      <p:sp>
        <p:nvSpPr>
          <p:cNvPr id="372" name="Google Shape;372;p55"/>
          <p:cNvSpPr txBox="1"/>
          <p:nvPr>
            <p:ph type="title"/>
          </p:nvPr>
        </p:nvSpPr>
        <p:spPr>
          <a:xfrm>
            <a:off x="3411150" y="2335875"/>
            <a:ext cx="5413800" cy="6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t>Journal of Consumer Research</a:t>
            </a:r>
            <a:endParaRPr b="1" i="1" sz="1800"/>
          </a:p>
          <a:p>
            <a:pPr indent="0" lvl="0" marL="0" rtl="0" algn="ctr">
              <a:spcBef>
                <a:spcPts val="0"/>
              </a:spcBef>
              <a:spcAft>
                <a:spcPts val="0"/>
              </a:spcAft>
              <a:buNone/>
            </a:pPr>
            <a:r>
              <a:rPr b="1" i="1" lang="en" sz="1800"/>
              <a:t>Journal of Marketing Research</a:t>
            </a:r>
            <a:endParaRPr b="1" i="1" sz="1800"/>
          </a:p>
        </p:txBody>
      </p:sp>
      <p:sp>
        <p:nvSpPr>
          <p:cNvPr id="373" name="Google Shape;373;p55"/>
          <p:cNvSpPr txBox="1"/>
          <p:nvPr>
            <p:ph type="title"/>
          </p:nvPr>
        </p:nvSpPr>
        <p:spPr>
          <a:xfrm>
            <a:off x="3205650" y="3033675"/>
            <a:ext cx="5824800" cy="11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Attention Trajectories Capture Utility Accumulation and Predict Brand Choice</a:t>
            </a:r>
            <a:endParaRPr b="1" i="1"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6"/>
          <p:cNvSpPr/>
          <p:nvPr/>
        </p:nvSpPr>
        <p:spPr>
          <a:xfrm>
            <a:off x="7158725" y="4601400"/>
            <a:ext cx="1354500" cy="318600"/>
          </a:xfrm>
          <a:prstGeom prst="roundRect">
            <a:avLst>
              <a:gd fmla="val 16290" name="adj"/>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379" name="Google Shape;379;p56"/>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380" name="Google Shape;380;p56"/>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381" name="Google Shape;381;p56"/>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lbert Sans"/>
              <a:buChar char="●"/>
            </a:pPr>
            <a:r>
              <a:rPr lang="en" sz="2000">
                <a:latin typeface="Albert Sans"/>
                <a:ea typeface="Albert Sans"/>
                <a:cs typeface="Albert Sans"/>
                <a:sym typeface="Albert Sans"/>
              </a:rPr>
              <a:t>Consumer choices are not made in isolation.</a:t>
            </a:r>
            <a:endParaRPr sz="2000">
              <a:latin typeface="Albert Sans"/>
              <a:ea typeface="Albert Sans"/>
              <a:cs typeface="Albert Sans"/>
              <a:sym typeface="Albert Sans"/>
            </a:endParaRPr>
          </a:p>
          <a:p>
            <a:pPr indent="-355600" lvl="0" marL="457200" rtl="0" algn="l">
              <a:spcBef>
                <a:spcPts val="0"/>
              </a:spcBef>
              <a:spcAft>
                <a:spcPts val="0"/>
              </a:spcAft>
              <a:buSzPts val="2000"/>
              <a:buFont typeface="Albert Sans"/>
              <a:buChar char="●"/>
            </a:pPr>
            <a:r>
              <a:rPr lang="en" sz="2000">
                <a:latin typeface="Albert Sans"/>
                <a:ea typeface="Albert Sans"/>
                <a:cs typeface="Albert Sans"/>
                <a:sym typeface="Albert Sans"/>
              </a:rPr>
              <a:t>The available options (the “context”) heavily influence preference.</a:t>
            </a:r>
            <a:endParaRPr sz="2000">
              <a:latin typeface="Albert Sans"/>
              <a:ea typeface="Albert Sans"/>
              <a:cs typeface="Albert Sans"/>
              <a:sym typeface="Albert Sans"/>
            </a:endParaRPr>
          </a:p>
          <a:p>
            <a:pPr indent="-355600" lvl="0" marL="457200" rtl="0" algn="l">
              <a:spcBef>
                <a:spcPts val="0"/>
              </a:spcBef>
              <a:spcAft>
                <a:spcPts val="0"/>
              </a:spcAft>
              <a:buSzPts val="2000"/>
              <a:buFont typeface="Albert Sans"/>
              <a:buChar char="●"/>
            </a:pPr>
            <a:r>
              <a:rPr lang="en" sz="2000">
                <a:latin typeface="Albert Sans"/>
                <a:ea typeface="Albert Sans"/>
                <a:cs typeface="Albert Sans"/>
                <a:sym typeface="Albert Sans"/>
              </a:rPr>
              <a:t>This effect is not limited to consumer behavior, it influences choices across social sciences and other disciplines.</a:t>
            </a:r>
            <a:endParaRPr sz="2000">
              <a:latin typeface="Albert Sans"/>
              <a:ea typeface="Albert Sans"/>
              <a:cs typeface="Albert Sans"/>
              <a:sym typeface="Albert Sans"/>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
        <p:nvSpPr>
          <p:cNvPr id="382" name="Google Shape;382;p56"/>
          <p:cNvSpPr txBox="1"/>
          <p:nvPr>
            <p:ph type="title"/>
          </p:nvPr>
        </p:nvSpPr>
        <p:spPr>
          <a:xfrm>
            <a:off x="956156" y="327150"/>
            <a:ext cx="4069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dk2"/>
                </a:solidFill>
              </a:rPr>
              <a:t>Why Context Matters</a:t>
            </a:r>
            <a:endParaRPr sz="2600">
              <a:solidFill>
                <a:schemeClr val="dk2"/>
              </a:solidFill>
            </a:endParaRPr>
          </a:p>
        </p:txBody>
      </p:sp>
      <p:sp>
        <p:nvSpPr>
          <p:cNvPr id="383" name="Google Shape;383;p56"/>
          <p:cNvSpPr txBox="1"/>
          <p:nvPr>
            <p:ph idx="2" type="body"/>
          </p:nvPr>
        </p:nvSpPr>
        <p:spPr>
          <a:xfrm>
            <a:off x="1062100" y="3087525"/>
            <a:ext cx="7145100" cy="12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descr="Hexagonal icon." id="384" name="Google Shape;384;p56"/>
          <p:cNvPicPr preferRelativeResize="0"/>
          <p:nvPr>
            <p:ph idx="3" type="pic"/>
          </p:nvPr>
        </p:nvPicPr>
        <p:blipFill rotWithShape="1">
          <a:blip r:embed="rId3">
            <a:alphaModFix/>
          </a:blip>
          <a:srcRect b="6597" l="0" r="0" t="6589"/>
          <a:stretch/>
        </p:blipFill>
        <p:spPr>
          <a:xfrm>
            <a:off x="8596800" y="223475"/>
            <a:ext cx="318600" cy="318600"/>
          </a:xfrm>
          <a:prstGeom prst="ellipse">
            <a:avLst/>
          </a:prstGeom>
        </p:spPr>
      </p:pic>
      <p:sp>
        <p:nvSpPr>
          <p:cNvPr id="385" name="Google Shape;385;p56"/>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Importance of Context</a:t>
            </a:r>
            <a:endParaRPr/>
          </a:p>
        </p:txBody>
      </p:sp>
      <p:sp>
        <p:nvSpPr>
          <p:cNvPr id="386" name="Google Shape;386;p56"/>
          <p:cNvSpPr/>
          <p:nvPr/>
        </p:nvSpPr>
        <p:spPr>
          <a:xfrm>
            <a:off x="5720650" y="4601400"/>
            <a:ext cx="1354500" cy="318600"/>
          </a:xfrm>
          <a:prstGeom prst="roundRect">
            <a:avLst>
              <a:gd fmla="val 16290" name="adj"/>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387" name="Google Shape;387;p56"/>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Delroy Nichols</a:t>
            </a:r>
            <a:endParaRPr sz="1000">
              <a:solidFill>
                <a:schemeClr val="dk2"/>
              </a:solidFill>
              <a:latin typeface="Albert Sans"/>
              <a:ea typeface="Albert Sans"/>
              <a:cs typeface="Albert Sans"/>
              <a:sym typeface="Albert Sans"/>
            </a:endParaRPr>
          </a:p>
        </p:txBody>
      </p:sp>
      <p:pic>
        <p:nvPicPr>
          <p:cNvPr id="388" name="Google Shape;388;p56"/>
          <p:cNvPicPr preferRelativeResize="0"/>
          <p:nvPr/>
        </p:nvPicPr>
        <p:blipFill>
          <a:blip r:embed="rId4">
            <a:alphaModFix/>
          </a:blip>
          <a:stretch>
            <a:fillRect/>
          </a:stretch>
        </p:blipFill>
        <p:spPr>
          <a:xfrm>
            <a:off x="0" y="2672775"/>
            <a:ext cx="2686700" cy="1941456"/>
          </a:xfrm>
          <a:prstGeom prst="rect">
            <a:avLst/>
          </a:prstGeom>
          <a:noFill/>
          <a:ln>
            <a:noFill/>
          </a:ln>
        </p:spPr>
      </p:pic>
      <p:pic>
        <p:nvPicPr>
          <p:cNvPr id="389" name="Google Shape;389;p56"/>
          <p:cNvPicPr preferRelativeResize="0"/>
          <p:nvPr/>
        </p:nvPicPr>
        <p:blipFill>
          <a:blip r:embed="rId5">
            <a:alphaModFix/>
          </a:blip>
          <a:stretch>
            <a:fillRect/>
          </a:stretch>
        </p:blipFill>
        <p:spPr>
          <a:xfrm>
            <a:off x="6149350" y="2852750"/>
            <a:ext cx="2686691" cy="1511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p:nvPr/>
        </p:nvSpPr>
        <p:spPr>
          <a:xfrm>
            <a:off x="7158725" y="4601400"/>
            <a:ext cx="1354500" cy="318600"/>
          </a:xfrm>
          <a:prstGeom prst="roundRect">
            <a:avLst>
              <a:gd fmla="val 16290" name="adj"/>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395" name="Google Shape;395;p57"/>
          <p:cNvSpPr/>
          <p:nvPr/>
        </p:nvSpPr>
        <p:spPr>
          <a:xfrm>
            <a:off x="8596792" y="4601400"/>
            <a:ext cx="318600" cy="318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396" name="Google Shape;396;p57"/>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397" name="Google Shape;397;p5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Consumer  Analysis</a:t>
            </a:r>
            <a:endParaRPr/>
          </a:p>
        </p:txBody>
      </p:sp>
      <p:sp>
        <p:nvSpPr>
          <p:cNvPr id="398" name="Google Shape;398;p57"/>
          <p:cNvSpPr txBox="1"/>
          <p:nvPr>
            <p:ph idx="2" type="title"/>
          </p:nvPr>
        </p:nvSpPr>
        <p:spPr>
          <a:xfrm>
            <a:off x="347550" y="297400"/>
            <a:ext cx="355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Consumer Preferences</a:t>
            </a:r>
            <a:endParaRPr sz="2000"/>
          </a:p>
        </p:txBody>
      </p:sp>
      <p:sp>
        <p:nvSpPr>
          <p:cNvPr id="399" name="Google Shape;399;p57"/>
          <p:cNvSpPr/>
          <p:nvPr/>
        </p:nvSpPr>
        <p:spPr>
          <a:xfrm flipH="1" rot="-2700000">
            <a:off x="3914869" y="554005"/>
            <a:ext cx="2674985" cy="2674985"/>
          </a:xfrm>
          <a:prstGeom prst="ellipse">
            <a:avLst/>
          </a:prstGeom>
          <a:solidFill>
            <a:schemeClr val="accent4">
              <a:alpha val="5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7"/>
          <p:cNvSpPr/>
          <p:nvPr/>
        </p:nvSpPr>
        <p:spPr>
          <a:xfrm flipH="1" rot="2700000">
            <a:off x="3914760" y="1914530"/>
            <a:ext cx="2674985" cy="2674985"/>
          </a:xfrm>
          <a:prstGeom prst="ellipse">
            <a:avLst/>
          </a:prstGeom>
          <a:solidFill>
            <a:schemeClr val="lt2">
              <a:alpha val="5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p:nvPr/>
        </p:nvSpPr>
        <p:spPr>
          <a:xfrm flipH="1" rot="-2700000">
            <a:off x="2554235" y="1914622"/>
            <a:ext cx="2674985" cy="2674985"/>
          </a:xfrm>
          <a:prstGeom prst="ellipse">
            <a:avLst/>
          </a:prstGeom>
          <a:solidFill>
            <a:schemeClr val="accent1">
              <a:alpha val="5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7"/>
          <p:cNvSpPr/>
          <p:nvPr/>
        </p:nvSpPr>
        <p:spPr>
          <a:xfrm flipH="1" rot="2700000">
            <a:off x="2554142" y="553896"/>
            <a:ext cx="2674985" cy="2674985"/>
          </a:xfrm>
          <a:prstGeom prst="ellipse">
            <a:avLst/>
          </a:prstGeom>
          <a:solidFill>
            <a:schemeClr val="accent2">
              <a:alpha val="5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7"/>
          <p:cNvSpPr txBox="1"/>
          <p:nvPr/>
        </p:nvSpPr>
        <p:spPr>
          <a:xfrm>
            <a:off x="2769696" y="1100809"/>
            <a:ext cx="1149300" cy="481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1200"/>
              </a:spcAft>
              <a:buNone/>
            </a:pPr>
            <a:r>
              <a:rPr lang="en">
                <a:solidFill>
                  <a:schemeClr val="lt1"/>
                </a:solidFill>
                <a:latin typeface="Albert Sans"/>
                <a:ea typeface="Albert Sans"/>
                <a:cs typeface="Albert Sans"/>
                <a:sym typeface="Albert Sans"/>
              </a:rPr>
              <a:t>Attraction Effect</a:t>
            </a:r>
            <a:endParaRPr>
              <a:solidFill>
                <a:schemeClr val="lt1"/>
              </a:solidFill>
              <a:latin typeface="Albert Sans"/>
              <a:ea typeface="Albert Sans"/>
              <a:cs typeface="Albert Sans"/>
              <a:sym typeface="Albert Sans"/>
            </a:endParaRPr>
          </a:p>
        </p:txBody>
      </p:sp>
      <p:sp>
        <p:nvSpPr>
          <p:cNvPr id="404" name="Google Shape;404;p57"/>
          <p:cNvSpPr txBox="1"/>
          <p:nvPr/>
        </p:nvSpPr>
        <p:spPr>
          <a:xfrm>
            <a:off x="5225100" y="1100809"/>
            <a:ext cx="1149300" cy="481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1200"/>
              </a:spcAft>
              <a:buNone/>
            </a:pPr>
            <a:r>
              <a:rPr lang="en">
                <a:solidFill>
                  <a:schemeClr val="lt1"/>
                </a:solidFill>
                <a:latin typeface="Albert Sans"/>
                <a:ea typeface="Albert Sans"/>
                <a:cs typeface="Albert Sans"/>
                <a:sym typeface="Albert Sans"/>
              </a:rPr>
              <a:t>Similarity Effect</a:t>
            </a:r>
            <a:endParaRPr>
              <a:solidFill>
                <a:schemeClr val="lt1"/>
              </a:solidFill>
              <a:latin typeface="Albert Sans"/>
              <a:ea typeface="Albert Sans"/>
              <a:cs typeface="Albert Sans"/>
              <a:sym typeface="Albert Sans"/>
            </a:endParaRPr>
          </a:p>
        </p:txBody>
      </p:sp>
      <p:sp>
        <p:nvSpPr>
          <p:cNvPr id="405" name="Google Shape;405;p57"/>
          <p:cNvSpPr txBox="1"/>
          <p:nvPr/>
        </p:nvSpPr>
        <p:spPr>
          <a:xfrm>
            <a:off x="2769696" y="3561178"/>
            <a:ext cx="1149300" cy="481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1200"/>
              </a:spcAft>
              <a:buNone/>
            </a:pPr>
            <a:r>
              <a:rPr lang="en">
                <a:solidFill>
                  <a:schemeClr val="lt1"/>
                </a:solidFill>
                <a:latin typeface="Albert Sans"/>
                <a:ea typeface="Albert Sans"/>
                <a:cs typeface="Albert Sans"/>
                <a:sym typeface="Albert Sans"/>
              </a:rPr>
              <a:t>Compromise Effect</a:t>
            </a:r>
            <a:endParaRPr>
              <a:solidFill>
                <a:schemeClr val="lt1"/>
              </a:solidFill>
              <a:latin typeface="Albert Sans"/>
              <a:ea typeface="Albert Sans"/>
              <a:cs typeface="Albert Sans"/>
              <a:sym typeface="Albert Sans"/>
            </a:endParaRPr>
          </a:p>
        </p:txBody>
      </p:sp>
      <p:sp>
        <p:nvSpPr>
          <p:cNvPr id="406" name="Google Shape;406;p57"/>
          <p:cNvSpPr txBox="1"/>
          <p:nvPr/>
        </p:nvSpPr>
        <p:spPr>
          <a:xfrm>
            <a:off x="5225100" y="3561178"/>
            <a:ext cx="1149300" cy="481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1200"/>
              </a:spcAft>
              <a:buNone/>
            </a:pPr>
            <a:r>
              <a:rPr lang="en">
                <a:solidFill>
                  <a:schemeClr val="lt1"/>
                </a:solidFill>
                <a:latin typeface="Albert Sans"/>
                <a:ea typeface="Albert Sans"/>
                <a:cs typeface="Albert Sans"/>
                <a:sym typeface="Albert Sans"/>
              </a:rPr>
              <a:t>Phantom Effect</a:t>
            </a:r>
            <a:endParaRPr>
              <a:solidFill>
                <a:schemeClr val="lt1"/>
              </a:solidFill>
              <a:latin typeface="Albert Sans"/>
              <a:ea typeface="Albert Sans"/>
              <a:cs typeface="Albert Sans"/>
              <a:sym typeface="Albert Sans"/>
            </a:endParaRPr>
          </a:p>
        </p:txBody>
      </p:sp>
      <p:sp>
        <p:nvSpPr>
          <p:cNvPr id="407" name="Google Shape;407;p57"/>
          <p:cNvSpPr txBox="1"/>
          <p:nvPr/>
        </p:nvSpPr>
        <p:spPr>
          <a:xfrm>
            <a:off x="3997355" y="2331032"/>
            <a:ext cx="1149300" cy="481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1200"/>
              </a:spcAft>
              <a:buNone/>
            </a:pPr>
            <a:r>
              <a:rPr b="1" lang="en" sz="1000">
                <a:solidFill>
                  <a:schemeClr val="lt1"/>
                </a:solidFill>
                <a:latin typeface="Albert Sans"/>
                <a:ea typeface="Albert Sans"/>
                <a:cs typeface="Albert Sans"/>
                <a:sym typeface="Albert Sans"/>
              </a:rPr>
              <a:t>Single-Option Aversion</a:t>
            </a:r>
            <a:endParaRPr b="1" sz="1000">
              <a:solidFill>
                <a:schemeClr val="lt1"/>
              </a:solidFill>
              <a:latin typeface="Albert Sans"/>
              <a:ea typeface="Albert Sans"/>
              <a:cs typeface="Albert Sans"/>
              <a:sym typeface="Albert Sans"/>
            </a:endParaRPr>
          </a:p>
        </p:txBody>
      </p:sp>
      <p:pic>
        <p:nvPicPr>
          <p:cNvPr descr="Hexagonal icon." id="408" name="Google Shape;408;p57"/>
          <p:cNvPicPr preferRelativeResize="0"/>
          <p:nvPr>
            <p:ph idx="3" type="pic"/>
          </p:nvPr>
        </p:nvPicPr>
        <p:blipFill rotWithShape="1">
          <a:blip r:embed="rId3">
            <a:alphaModFix/>
          </a:blip>
          <a:srcRect b="6732" l="0" r="0" t="6732"/>
          <a:stretch/>
        </p:blipFill>
        <p:spPr>
          <a:xfrm>
            <a:off x="8596800" y="223475"/>
            <a:ext cx="318600" cy="318600"/>
          </a:xfrm>
          <a:prstGeom prst="ellipse">
            <a:avLst/>
          </a:prstGeom>
        </p:spPr>
      </p:pic>
      <p:sp>
        <p:nvSpPr>
          <p:cNvPr id="409" name="Google Shape;409;p57"/>
          <p:cNvSpPr/>
          <p:nvPr/>
        </p:nvSpPr>
        <p:spPr>
          <a:xfrm>
            <a:off x="5720650" y="4601400"/>
            <a:ext cx="1354500" cy="318600"/>
          </a:xfrm>
          <a:prstGeom prst="roundRect">
            <a:avLst>
              <a:gd fmla="val 16290" name="adj"/>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10" name="Google Shape;410;p57"/>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Albert Sans"/>
                <a:ea typeface="Albert Sans"/>
                <a:cs typeface="Albert Sans"/>
                <a:sym typeface="Albert Sans"/>
              </a:rPr>
              <a:t>Delroy Nichols</a:t>
            </a:r>
            <a:endParaRPr sz="1000">
              <a:solidFill>
                <a:schemeClr val="dk2"/>
              </a:solidFill>
              <a:latin typeface="Albert Sans"/>
              <a:ea typeface="Albert Sans"/>
              <a:cs typeface="Albert Sans"/>
              <a:sym typeface="Albert Sans"/>
            </a:endParaRPr>
          </a:p>
        </p:txBody>
      </p:sp>
      <p:sp>
        <p:nvSpPr>
          <p:cNvPr id="411" name="Google Shape;411;p57"/>
          <p:cNvSpPr txBox="1"/>
          <p:nvPr/>
        </p:nvSpPr>
        <p:spPr>
          <a:xfrm>
            <a:off x="6374400" y="542075"/>
            <a:ext cx="2307600" cy="917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350">
                <a:solidFill>
                  <a:srgbClr val="131314"/>
                </a:solidFill>
                <a:highlight>
                  <a:srgbClr val="FFFFFF"/>
                </a:highlight>
                <a:latin typeface="Helvetica Neue"/>
                <a:ea typeface="Helvetica Neue"/>
                <a:cs typeface="Helvetica Neue"/>
                <a:sym typeface="Helvetica Neue"/>
              </a:rPr>
              <a:t>Similarity Effect:</a:t>
            </a:r>
            <a:r>
              <a:rPr lang="en" sz="1350">
                <a:solidFill>
                  <a:srgbClr val="131314"/>
                </a:solidFill>
                <a:highlight>
                  <a:srgbClr val="FFFFFF"/>
                </a:highlight>
                <a:latin typeface="Helvetica Neue"/>
                <a:ea typeface="Helvetica Neue"/>
                <a:cs typeface="Helvetica Neue"/>
                <a:sym typeface="Helvetica Neue"/>
              </a:rPr>
              <a:t> The introduction of a new alternative disproportionately reduces the probability of choosing a similar alternative. </a:t>
            </a:r>
            <a:endParaRPr sz="1350">
              <a:solidFill>
                <a:srgbClr val="131314"/>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
        <p:nvSpPr>
          <p:cNvPr id="412" name="Google Shape;412;p57"/>
          <p:cNvSpPr txBox="1"/>
          <p:nvPr/>
        </p:nvSpPr>
        <p:spPr>
          <a:xfrm>
            <a:off x="223675" y="892650"/>
            <a:ext cx="2147400" cy="11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rgbClr val="131314"/>
                </a:solidFill>
                <a:highlight>
                  <a:srgbClr val="FFFFFF"/>
                </a:highlight>
                <a:latin typeface="Helvetica Neue"/>
                <a:ea typeface="Helvetica Neue"/>
                <a:cs typeface="Helvetica Neue"/>
                <a:sym typeface="Helvetica Neue"/>
              </a:rPr>
              <a:t>Compromise Effect (Extremeness Aversion):</a:t>
            </a:r>
            <a:r>
              <a:rPr lang="en" sz="1350">
                <a:solidFill>
                  <a:srgbClr val="131314"/>
                </a:solidFill>
                <a:highlight>
                  <a:srgbClr val="FFFFFF"/>
                </a:highlight>
                <a:latin typeface="Helvetica Neue"/>
                <a:ea typeface="Helvetica Neue"/>
                <a:cs typeface="Helvetica Neue"/>
                <a:sym typeface="Helvetica Neue"/>
              </a:rPr>
              <a:t> Adding an extreme option makes an intermediate option more attractive.</a:t>
            </a:r>
            <a:endParaRPr sz="1700">
              <a:solidFill>
                <a:schemeClr val="lt1"/>
              </a:solidFill>
              <a:latin typeface="Albert Sans"/>
              <a:ea typeface="Albert Sans"/>
              <a:cs typeface="Albert Sans"/>
              <a:sym typeface="Albert Sans"/>
            </a:endParaRPr>
          </a:p>
        </p:txBody>
      </p:sp>
      <p:sp>
        <p:nvSpPr>
          <p:cNvPr id="413" name="Google Shape;413;p57"/>
          <p:cNvSpPr txBox="1"/>
          <p:nvPr/>
        </p:nvSpPr>
        <p:spPr>
          <a:xfrm>
            <a:off x="228600" y="3192900"/>
            <a:ext cx="1918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131314"/>
                </a:solidFill>
                <a:highlight>
                  <a:srgbClr val="FFFFFF"/>
                </a:highlight>
                <a:latin typeface="Helvetica Neue"/>
                <a:ea typeface="Helvetica Neue"/>
                <a:cs typeface="Helvetica Neue"/>
                <a:sym typeface="Helvetica Neue"/>
              </a:rPr>
              <a:t>Single-Option Aversion:</a:t>
            </a:r>
            <a:r>
              <a:rPr lang="en" sz="1350">
                <a:solidFill>
                  <a:srgbClr val="131314"/>
                </a:solidFill>
                <a:highlight>
                  <a:srgbClr val="FFFFFF"/>
                </a:highlight>
                <a:latin typeface="Helvetica Neue"/>
                <a:ea typeface="Helvetica Neue"/>
                <a:cs typeface="Helvetica Neue"/>
                <a:sym typeface="Helvetica Neue"/>
              </a:rPr>
              <a:t> The same option may be chosen more frequently when competing options are present than when it is the sole option.</a:t>
            </a:r>
            <a:endParaRPr sz="1700"/>
          </a:p>
        </p:txBody>
      </p:sp>
      <p:sp>
        <p:nvSpPr>
          <p:cNvPr id="414" name="Google Shape;414;p57"/>
          <p:cNvSpPr txBox="1"/>
          <p:nvPr/>
        </p:nvSpPr>
        <p:spPr>
          <a:xfrm>
            <a:off x="6979800" y="2449600"/>
            <a:ext cx="1935600" cy="17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rgbClr val="131314"/>
                </a:solidFill>
                <a:highlight>
                  <a:srgbClr val="FFFFFF"/>
                </a:highlight>
                <a:latin typeface="Helvetica Neue"/>
                <a:ea typeface="Helvetica Neue"/>
                <a:cs typeface="Helvetica Neue"/>
                <a:sym typeface="Helvetica Neue"/>
              </a:rPr>
              <a:t>Attraction Effect (Asymmetric Dominance):</a:t>
            </a:r>
            <a:r>
              <a:rPr lang="en" sz="1350">
                <a:solidFill>
                  <a:srgbClr val="131314"/>
                </a:solidFill>
                <a:highlight>
                  <a:srgbClr val="FFFFFF"/>
                </a:highlight>
                <a:latin typeface="Helvetica Neue"/>
                <a:ea typeface="Helvetica Neue"/>
                <a:cs typeface="Helvetica Neue"/>
                <a:sym typeface="Helvetica Neue"/>
              </a:rPr>
              <a:t> Adding a decoy option that is asymmetrically dominated by a target option increases the choice share of the target</a:t>
            </a:r>
            <a:r>
              <a:rPr lang="en" sz="1150">
                <a:solidFill>
                  <a:srgbClr val="131314"/>
                </a:solidFill>
                <a:highlight>
                  <a:srgbClr val="FFFFFF"/>
                </a:highlight>
                <a:latin typeface="Helvetica Neue"/>
                <a:ea typeface="Helvetica Neue"/>
                <a:cs typeface="Helvetica Neue"/>
                <a:sym typeface="Helvetica Neue"/>
              </a:rPr>
              <a:t>.</a:t>
            </a:r>
            <a:endParaRPr sz="1500">
              <a:solidFill>
                <a:schemeClr val="lt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8"/>
          <p:cNvSpPr/>
          <p:nvPr/>
        </p:nvSpPr>
        <p:spPr>
          <a:xfrm>
            <a:off x="7158725" y="4601400"/>
            <a:ext cx="1354500" cy="318600"/>
          </a:xfrm>
          <a:prstGeom prst="roundRect">
            <a:avLst>
              <a:gd fmla="val 16290" name="adj"/>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20" name="Google Shape;420;p58"/>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21" name="Google Shape;421;p58"/>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22" name="Google Shape;422;p58"/>
          <p:cNvSpPr txBox="1"/>
          <p:nvPr>
            <p:ph idx="2" type="body"/>
          </p:nvPr>
        </p:nvSpPr>
        <p:spPr>
          <a:xfrm>
            <a:off x="3885700" y="712300"/>
            <a:ext cx="19848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Arial"/>
                <a:ea typeface="Arial"/>
                <a:cs typeface="Arial"/>
                <a:sym typeface="Arial"/>
              </a:rPr>
              <a:t>QUANTITATIVE</a:t>
            </a:r>
            <a:endParaRPr b="1" sz="1100">
              <a:latin typeface="Arial"/>
              <a:ea typeface="Arial"/>
              <a:cs typeface="Arial"/>
              <a:sym typeface="Arial"/>
            </a:endParaRPr>
          </a:p>
          <a:p>
            <a:pPr indent="0" lvl="0" marL="0" rtl="0" algn="l">
              <a:spcBef>
                <a:spcPts val="1200"/>
              </a:spcBef>
              <a:spcAft>
                <a:spcPts val="1200"/>
              </a:spcAft>
              <a:buNone/>
            </a:pPr>
            <a:r>
              <a:t/>
            </a:r>
            <a:endParaRPr b="1" sz="1100">
              <a:latin typeface="Arial"/>
              <a:ea typeface="Arial"/>
              <a:cs typeface="Arial"/>
              <a:sym typeface="Arial"/>
            </a:endParaRPr>
          </a:p>
        </p:txBody>
      </p:sp>
      <p:sp>
        <p:nvSpPr>
          <p:cNvPr id="423" name="Google Shape;423;p58"/>
          <p:cNvSpPr txBox="1"/>
          <p:nvPr>
            <p:ph type="title"/>
          </p:nvPr>
        </p:nvSpPr>
        <p:spPr>
          <a:xfrm>
            <a:off x="285067" y="542075"/>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2"/>
                </a:solidFill>
              </a:rPr>
              <a:t>Two Paths, One Goal: Understanding Context Effects</a:t>
            </a:r>
            <a:endParaRPr sz="2000">
              <a:solidFill>
                <a:schemeClr val="dk2"/>
              </a:solidFill>
            </a:endParaRPr>
          </a:p>
        </p:txBody>
      </p:sp>
      <p:pic>
        <p:nvPicPr>
          <p:cNvPr descr="Hexagonal icon." id="424" name="Google Shape;424;p58"/>
          <p:cNvPicPr preferRelativeResize="0"/>
          <p:nvPr>
            <p:ph idx="3" type="pic"/>
          </p:nvPr>
        </p:nvPicPr>
        <p:blipFill rotWithShape="1">
          <a:blip r:embed="rId3">
            <a:alphaModFix/>
          </a:blip>
          <a:srcRect b="6597" l="0" r="0" t="6589"/>
          <a:stretch/>
        </p:blipFill>
        <p:spPr>
          <a:xfrm>
            <a:off x="8596800" y="223475"/>
            <a:ext cx="318600" cy="318600"/>
          </a:xfrm>
          <a:prstGeom prst="ellipse">
            <a:avLst/>
          </a:prstGeom>
        </p:spPr>
      </p:pic>
      <p:sp>
        <p:nvSpPr>
          <p:cNvPr id="425" name="Google Shape;425;p58"/>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Two Approaches to Context Effects</a:t>
            </a:r>
            <a:endParaRPr/>
          </a:p>
        </p:txBody>
      </p:sp>
      <p:sp>
        <p:nvSpPr>
          <p:cNvPr id="426" name="Google Shape;426;p58"/>
          <p:cNvSpPr/>
          <p:nvPr/>
        </p:nvSpPr>
        <p:spPr>
          <a:xfrm>
            <a:off x="5720650" y="4601400"/>
            <a:ext cx="1354500" cy="318600"/>
          </a:xfrm>
          <a:prstGeom prst="roundRect">
            <a:avLst>
              <a:gd fmla="val 16290" name="adj"/>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27" name="Google Shape;427;p58"/>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Delroy Nichols</a:t>
            </a:r>
            <a:endParaRPr sz="1000">
              <a:solidFill>
                <a:schemeClr val="dk2"/>
              </a:solidFill>
              <a:latin typeface="Albert Sans"/>
              <a:ea typeface="Albert Sans"/>
              <a:cs typeface="Albert Sans"/>
              <a:sym typeface="Albert Sans"/>
            </a:endParaRPr>
          </a:p>
        </p:txBody>
      </p:sp>
      <p:sp>
        <p:nvSpPr>
          <p:cNvPr id="428" name="Google Shape;428;p58"/>
          <p:cNvSpPr/>
          <p:nvPr/>
        </p:nvSpPr>
        <p:spPr>
          <a:xfrm>
            <a:off x="347550" y="1562727"/>
            <a:ext cx="4062000" cy="2959500"/>
          </a:xfrm>
          <a:prstGeom prst="roundRect">
            <a:avLst>
              <a:gd fmla="val 6116" name="adj"/>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8"/>
          <p:cNvSpPr/>
          <p:nvPr/>
        </p:nvSpPr>
        <p:spPr>
          <a:xfrm>
            <a:off x="4724125" y="1562850"/>
            <a:ext cx="4077600" cy="2959500"/>
          </a:xfrm>
          <a:prstGeom prst="roundRect">
            <a:avLst>
              <a:gd fmla="val 6116" name="adj"/>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8"/>
          <p:cNvSpPr txBox="1"/>
          <p:nvPr>
            <p:ph idx="4294967295" type="subTitle"/>
          </p:nvPr>
        </p:nvSpPr>
        <p:spPr>
          <a:xfrm>
            <a:off x="5117125" y="1717413"/>
            <a:ext cx="3291600" cy="49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Quantitative Modeling</a:t>
            </a:r>
            <a:endParaRPr sz="1800">
              <a:solidFill>
                <a:schemeClr val="dk1"/>
              </a:solidFill>
            </a:endParaRPr>
          </a:p>
        </p:txBody>
      </p:sp>
      <p:sp>
        <p:nvSpPr>
          <p:cNvPr id="431" name="Google Shape;431;p58"/>
          <p:cNvSpPr txBox="1"/>
          <p:nvPr>
            <p:ph idx="4294967295" type="subTitle"/>
          </p:nvPr>
        </p:nvSpPr>
        <p:spPr>
          <a:xfrm>
            <a:off x="675313" y="1717424"/>
            <a:ext cx="3531300" cy="49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Behavioral Research</a:t>
            </a:r>
            <a:endParaRPr sz="1800">
              <a:solidFill>
                <a:schemeClr val="dk1"/>
              </a:solidFill>
            </a:endParaRPr>
          </a:p>
        </p:txBody>
      </p:sp>
      <p:sp>
        <p:nvSpPr>
          <p:cNvPr id="432" name="Google Shape;432;p58"/>
          <p:cNvSpPr txBox="1"/>
          <p:nvPr>
            <p:ph idx="2" type="body"/>
          </p:nvPr>
        </p:nvSpPr>
        <p:spPr>
          <a:xfrm>
            <a:off x="548300" y="1907863"/>
            <a:ext cx="3885600" cy="226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latin typeface="Arial"/>
              <a:ea typeface="Arial"/>
              <a:cs typeface="Arial"/>
              <a:sym typeface="Arial"/>
            </a:endParaRPr>
          </a:p>
          <a:p>
            <a:pPr indent="-292100" lvl="0" marL="457200" rtl="0" algn="l">
              <a:lnSpc>
                <a:spcPct val="115000"/>
              </a:lnSpc>
              <a:spcBef>
                <a:spcPts val="1000"/>
              </a:spcBef>
              <a:spcAft>
                <a:spcPts val="0"/>
              </a:spcAft>
              <a:buClr>
                <a:srgbClr val="131314"/>
              </a:buClr>
              <a:buSzPts val="1000"/>
              <a:buFont typeface="Helvetica Neue"/>
              <a:buChar char="●"/>
            </a:pPr>
            <a:r>
              <a:rPr lang="en" sz="1000">
                <a:solidFill>
                  <a:srgbClr val="131314"/>
                </a:solidFill>
                <a:highlight>
                  <a:srgbClr val="FFFFFF"/>
                </a:highlight>
                <a:latin typeface="Helvetica Neue"/>
                <a:ea typeface="Helvetica Neue"/>
                <a:cs typeface="Helvetica Neue"/>
                <a:sym typeface="Helvetica Neue"/>
              </a:rPr>
              <a:t>Theories in behavioral research often emphasize how consumers use reasons or justifications to make choices, or how emotions influence their decisions.</a:t>
            </a:r>
            <a:endParaRPr sz="1000">
              <a:solidFill>
                <a:srgbClr val="131314"/>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None/>
            </a:pPr>
            <a:r>
              <a:rPr b="1" lang="en" sz="1050">
                <a:solidFill>
                  <a:srgbClr val="131314"/>
                </a:solidFill>
                <a:highlight>
                  <a:srgbClr val="FFFFFF"/>
                </a:highlight>
                <a:latin typeface="Helvetica Neue"/>
                <a:ea typeface="Helvetica Neue"/>
                <a:cs typeface="Helvetica Neue"/>
                <a:sym typeface="Helvetica Neue"/>
              </a:rPr>
              <a:t>Behavioral Research Limitations:</a:t>
            </a:r>
            <a:r>
              <a:rPr lang="en" sz="1050">
                <a:solidFill>
                  <a:srgbClr val="131314"/>
                </a:solidFill>
                <a:highlight>
                  <a:srgbClr val="FFFFFF"/>
                </a:highlight>
                <a:latin typeface="Helvetica Neue"/>
                <a:ea typeface="Helvetica Neue"/>
                <a:cs typeface="Helvetica Neue"/>
                <a:sym typeface="Helvetica Neue"/>
              </a:rPr>
              <a:t> </a:t>
            </a:r>
            <a:endParaRPr sz="1050">
              <a:solidFill>
                <a:srgbClr val="131314"/>
              </a:solidFill>
              <a:highlight>
                <a:srgbClr val="FFFFFF"/>
              </a:highlight>
              <a:latin typeface="Helvetica Neue"/>
              <a:ea typeface="Helvetica Neue"/>
              <a:cs typeface="Helvetica Neue"/>
              <a:sym typeface="Helvetica Neue"/>
            </a:endParaRPr>
          </a:p>
          <a:p>
            <a:pPr indent="-295275" lvl="0" marL="457200" rtl="0" algn="l">
              <a:lnSpc>
                <a:spcPct val="115000"/>
              </a:lnSpc>
              <a:spcBef>
                <a:spcPts val="1000"/>
              </a:spcBef>
              <a:spcAft>
                <a:spcPts val="0"/>
              </a:spcAft>
              <a:buClr>
                <a:srgbClr val="131314"/>
              </a:buClr>
              <a:buSzPts val="1050"/>
              <a:buFont typeface="Helvetica Neue"/>
              <a:buChar char="●"/>
            </a:pPr>
            <a:r>
              <a:rPr lang="en" sz="1050">
                <a:solidFill>
                  <a:srgbClr val="131314"/>
                </a:solidFill>
                <a:highlight>
                  <a:srgbClr val="FFFFFF"/>
                </a:highlight>
                <a:latin typeface="Helvetica Neue"/>
                <a:ea typeface="Helvetica Neue"/>
                <a:cs typeface="Helvetica Neue"/>
                <a:sym typeface="Helvetica Neue"/>
              </a:rPr>
              <a:t>Lack of formal mathematical models that limit the ability to make market share predictions.</a:t>
            </a:r>
            <a:endParaRPr sz="1050">
              <a:solidFill>
                <a:srgbClr val="131314"/>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131314"/>
              </a:buClr>
              <a:buSzPts val="1050"/>
              <a:buFont typeface="Helvetica Neue"/>
              <a:buChar char="●"/>
            </a:pPr>
            <a:r>
              <a:rPr lang="en" sz="1050">
                <a:solidFill>
                  <a:srgbClr val="131314"/>
                </a:solidFill>
                <a:highlight>
                  <a:srgbClr val="FFFFFF"/>
                </a:highlight>
                <a:latin typeface="Helvetica Neue"/>
                <a:ea typeface="Helvetica Neue"/>
                <a:cs typeface="Helvetica Neue"/>
                <a:sym typeface="Helvetica Neue"/>
              </a:rPr>
              <a:t>Disjointed theoretical accounts with no unifying explanation of context effects.</a:t>
            </a:r>
            <a:endParaRPr sz="800"/>
          </a:p>
        </p:txBody>
      </p:sp>
      <p:sp>
        <p:nvSpPr>
          <p:cNvPr id="433" name="Google Shape;433;p58"/>
          <p:cNvSpPr txBox="1"/>
          <p:nvPr>
            <p:ph idx="2" type="body"/>
          </p:nvPr>
        </p:nvSpPr>
        <p:spPr>
          <a:xfrm>
            <a:off x="5146074" y="2200217"/>
            <a:ext cx="3233700" cy="158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131314"/>
                </a:solidFill>
                <a:highlight>
                  <a:srgbClr val="FFFFFF"/>
                </a:highlight>
                <a:latin typeface="Helvetica Neue"/>
                <a:ea typeface="Helvetica Neue"/>
                <a:cs typeface="Helvetica Neue"/>
                <a:sym typeface="Helvetica Neue"/>
              </a:rPr>
              <a:t>Utility-maximization models</a:t>
            </a:r>
            <a:r>
              <a:rPr lang="en" sz="900">
                <a:solidFill>
                  <a:srgbClr val="131314"/>
                </a:solidFill>
                <a:highlight>
                  <a:srgbClr val="FFFFFF"/>
                </a:highlight>
                <a:latin typeface="Helvetica Neue"/>
                <a:ea typeface="Helvetica Neue"/>
                <a:cs typeface="Helvetica Neue"/>
                <a:sym typeface="Helvetica Neue"/>
              </a:rPr>
              <a:t> propose that people make pairwise comparisons between the attributes of choice options, with disadvantageous comparisons having a larger impact. These models calculate context-dependent utilities and select the option with the highest utility</a:t>
            </a:r>
            <a:endParaRPr sz="900">
              <a:latin typeface="Arial"/>
              <a:ea typeface="Arial"/>
              <a:cs typeface="Arial"/>
              <a:sym typeface="Arial"/>
            </a:endParaRPr>
          </a:p>
          <a:p>
            <a:pPr indent="0" lvl="0" marL="0" rtl="0" algn="l">
              <a:lnSpc>
                <a:spcPct val="115000"/>
              </a:lnSpc>
              <a:spcBef>
                <a:spcPts val="1000"/>
              </a:spcBef>
              <a:spcAft>
                <a:spcPts val="0"/>
              </a:spcAft>
              <a:buClr>
                <a:schemeClr val="dk2"/>
              </a:buClr>
              <a:buSzPts val="1100"/>
              <a:buFont typeface="Arial"/>
              <a:buNone/>
            </a:pPr>
            <a:r>
              <a:rPr b="1" lang="en" sz="900">
                <a:solidFill>
                  <a:srgbClr val="131314"/>
                </a:solidFill>
                <a:highlight>
                  <a:srgbClr val="FFFFFF"/>
                </a:highlight>
                <a:latin typeface="Helvetica Neue"/>
                <a:ea typeface="Helvetica Neue"/>
                <a:cs typeface="Helvetica Neue"/>
                <a:sym typeface="Helvetica Neue"/>
              </a:rPr>
              <a:t>Computational cognitive models</a:t>
            </a:r>
            <a:r>
              <a:rPr lang="en" sz="900">
                <a:solidFill>
                  <a:srgbClr val="131314"/>
                </a:solidFill>
                <a:highlight>
                  <a:srgbClr val="FFFFFF"/>
                </a:highlight>
                <a:latin typeface="Helvetica Neue"/>
                <a:ea typeface="Helvetica Neue"/>
                <a:cs typeface="Helvetica Neue"/>
                <a:sym typeface="Helvetica Neue"/>
              </a:rPr>
              <a:t> describe how decision-makers acquire and integrate information over the time course of the decision process. These models often involve an accumulation-to-threshold process, in which preferences for options evolve dynamically until a threshold is reached, at which point an option is selected</a:t>
            </a:r>
            <a:r>
              <a:rPr lang="en" sz="700">
                <a:latin typeface="Arial"/>
                <a:ea typeface="Arial"/>
                <a:cs typeface="Arial"/>
                <a:sym typeface="Arial"/>
              </a:rPr>
              <a:t>..</a:t>
            </a:r>
            <a:endParaRPr sz="700">
              <a:latin typeface="Arial"/>
              <a:ea typeface="Arial"/>
              <a:cs typeface="Arial"/>
              <a:sym typeface="Arial"/>
            </a:endParaRPr>
          </a:p>
          <a:p>
            <a:pPr indent="0" lvl="0" marL="0" rtl="0" algn="l">
              <a:lnSpc>
                <a:spcPct val="115000"/>
              </a:lnSpc>
              <a:spcBef>
                <a:spcPts val="1000"/>
              </a:spcBef>
              <a:spcAft>
                <a:spcPts val="0"/>
              </a:spcAft>
              <a:buNone/>
            </a:pPr>
            <a:r>
              <a:t/>
            </a:r>
            <a:endParaRPr sz="800"/>
          </a:p>
          <a:p>
            <a:pPr indent="0" lvl="0" marL="0" rtl="0" algn="l">
              <a:spcBef>
                <a:spcPts val="1000"/>
              </a:spcBef>
              <a:spcAft>
                <a:spcPts val="0"/>
              </a:spcAft>
              <a:buNone/>
            </a:pPr>
            <a:r>
              <a:t/>
            </a:r>
            <a:endParaRPr sz="800"/>
          </a:p>
        </p:txBody>
      </p:sp>
      <p:pic>
        <p:nvPicPr>
          <p:cNvPr id="434" name="Google Shape;434;p58"/>
          <p:cNvPicPr preferRelativeResize="0"/>
          <p:nvPr/>
        </p:nvPicPr>
        <p:blipFill rotWithShape="1">
          <a:blip r:embed="rId4">
            <a:alphaModFix amt="21000"/>
          </a:blip>
          <a:srcRect b="1671" l="0" r="0" t="1681"/>
          <a:stretch/>
        </p:blipFill>
        <p:spPr>
          <a:xfrm>
            <a:off x="0" y="-17362"/>
            <a:ext cx="9143999" cy="5178225"/>
          </a:xfrm>
          <a:prstGeom prst="rect">
            <a:avLst/>
          </a:prstGeom>
          <a:noFill/>
          <a:ln>
            <a:noFill/>
          </a:ln>
        </p:spPr>
      </p:pic>
      <p:sp>
        <p:nvSpPr>
          <p:cNvPr id="435" name="Google Shape;435;p58"/>
          <p:cNvSpPr txBox="1"/>
          <p:nvPr>
            <p:ph idx="2" type="body"/>
          </p:nvPr>
        </p:nvSpPr>
        <p:spPr>
          <a:xfrm>
            <a:off x="3885700" y="874925"/>
            <a:ext cx="19848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1200"/>
              </a:spcBef>
              <a:spcAft>
                <a:spcPts val="1200"/>
              </a:spcAft>
              <a:buNone/>
            </a:pPr>
            <a:r>
              <a:rPr b="1" lang="en" sz="1100">
                <a:latin typeface="Arial"/>
                <a:ea typeface="Arial"/>
                <a:cs typeface="Arial"/>
                <a:sym typeface="Arial"/>
              </a:rPr>
              <a:t>BEHAVIORAL</a:t>
            </a:r>
            <a:endParaRPr b="1" sz="11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p:nvPr/>
        </p:nvSpPr>
        <p:spPr>
          <a:xfrm>
            <a:off x="7158725" y="4601400"/>
            <a:ext cx="1354500" cy="318600"/>
          </a:xfrm>
          <a:prstGeom prst="roundRect">
            <a:avLst>
              <a:gd fmla="val 16290" name="adj"/>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41" name="Google Shape;441;p59"/>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42" name="Google Shape;442;p59"/>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43" name="Google Shape;443;p59"/>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Bridging the Gap</a:t>
            </a:r>
            <a:endParaRPr>
              <a:solidFill>
                <a:schemeClr val="dk2"/>
              </a:solidFill>
            </a:endParaRPr>
          </a:p>
        </p:txBody>
      </p:sp>
      <p:pic>
        <p:nvPicPr>
          <p:cNvPr descr="Hexagonal icon." id="444" name="Google Shape;444;p59"/>
          <p:cNvPicPr preferRelativeResize="0"/>
          <p:nvPr>
            <p:ph idx="3" type="pic"/>
          </p:nvPr>
        </p:nvPicPr>
        <p:blipFill rotWithShape="1">
          <a:blip r:embed="rId3">
            <a:alphaModFix/>
          </a:blip>
          <a:srcRect b="6597" l="0" r="0" t="6589"/>
          <a:stretch/>
        </p:blipFill>
        <p:spPr>
          <a:xfrm>
            <a:off x="8596800" y="223475"/>
            <a:ext cx="318600" cy="318600"/>
          </a:xfrm>
          <a:prstGeom prst="ellipse">
            <a:avLst/>
          </a:prstGeom>
        </p:spPr>
      </p:pic>
      <p:sp>
        <p:nvSpPr>
          <p:cNvPr id="445" name="Google Shape;445;p59"/>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K-Fold Cross Validaiton</a:t>
            </a:r>
            <a:endParaRPr/>
          </a:p>
        </p:txBody>
      </p:sp>
      <p:pic>
        <p:nvPicPr>
          <p:cNvPr descr="Office worker on the phone, seated at her desk." id="446" name="Google Shape;446;p59"/>
          <p:cNvPicPr preferRelativeResize="0"/>
          <p:nvPr>
            <p:ph idx="5" type="pic"/>
          </p:nvPr>
        </p:nvPicPr>
        <p:blipFill rotWithShape="1">
          <a:blip r:embed="rId4">
            <a:alphaModFix/>
          </a:blip>
          <a:srcRect b="0" l="26314" r="9471" t="0"/>
          <a:stretch/>
        </p:blipFill>
        <p:spPr>
          <a:xfrm rot="10800000">
            <a:off x="228600" y="2561290"/>
            <a:ext cx="2262600" cy="2348400"/>
          </a:xfrm>
          <a:prstGeom prst="round1Rect">
            <a:avLst>
              <a:gd fmla="val 16667" name="adj"/>
            </a:avLst>
          </a:prstGeom>
        </p:spPr>
      </p:pic>
      <p:pic>
        <p:nvPicPr>
          <p:cNvPr descr="Workers in the office collaborating." id="447" name="Google Shape;447;p59"/>
          <p:cNvPicPr preferRelativeResize="0"/>
          <p:nvPr>
            <p:ph idx="6" type="pic"/>
          </p:nvPr>
        </p:nvPicPr>
        <p:blipFill rotWithShape="1">
          <a:blip r:embed="rId5">
            <a:alphaModFix/>
          </a:blip>
          <a:srcRect b="0" l="12720" r="23065" t="0"/>
          <a:stretch/>
        </p:blipFill>
        <p:spPr>
          <a:xfrm>
            <a:off x="2486554" y="223525"/>
            <a:ext cx="2262600" cy="2348400"/>
          </a:xfrm>
          <a:prstGeom prst="round1Rect">
            <a:avLst>
              <a:gd fmla="val 16667" name="adj"/>
            </a:avLst>
          </a:prstGeom>
        </p:spPr>
      </p:pic>
      <p:pic>
        <p:nvPicPr>
          <p:cNvPr descr="Tablet computer displaying several graphs." id="448" name="Google Shape;448;p59"/>
          <p:cNvPicPr preferRelativeResize="0"/>
          <p:nvPr>
            <p:ph idx="7" type="pic"/>
          </p:nvPr>
        </p:nvPicPr>
        <p:blipFill rotWithShape="1">
          <a:blip r:embed="rId6">
            <a:alphaModFix/>
          </a:blip>
          <a:srcRect b="0" l="17845" r="17845" t="0"/>
          <a:stretch/>
        </p:blipFill>
        <p:spPr>
          <a:xfrm flipH="1" rot="10800000">
            <a:off x="2486554" y="2561290"/>
            <a:ext cx="2262600" cy="2348400"/>
          </a:xfrm>
          <a:prstGeom prst="round1Rect">
            <a:avLst>
              <a:gd fmla="val 16667" name="adj"/>
            </a:avLst>
          </a:prstGeom>
        </p:spPr>
      </p:pic>
      <p:pic>
        <p:nvPicPr>
          <p:cNvPr descr="Line graph with points and numeric values." id="449" name="Google Shape;449;p59"/>
          <p:cNvPicPr preferRelativeResize="0"/>
          <p:nvPr>
            <p:ph idx="8" type="pic"/>
          </p:nvPr>
        </p:nvPicPr>
        <p:blipFill rotWithShape="1">
          <a:blip r:embed="rId7">
            <a:alphaModFix/>
          </a:blip>
          <a:srcRect b="0" l="22902" r="22902" t="0"/>
          <a:stretch/>
        </p:blipFill>
        <p:spPr>
          <a:xfrm>
            <a:off x="228600" y="224575"/>
            <a:ext cx="2262600" cy="2348400"/>
          </a:xfrm>
          <a:prstGeom prst="round1Rect">
            <a:avLst>
              <a:gd fmla="val 16667" name="adj"/>
            </a:avLst>
          </a:prstGeom>
        </p:spPr>
      </p:pic>
      <p:sp>
        <p:nvSpPr>
          <p:cNvPr id="450" name="Google Shape;450;p59"/>
          <p:cNvSpPr/>
          <p:nvPr/>
        </p:nvSpPr>
        <p:spPr>
          <a:xfrm>
            <a:off x="5720650" y="4601400"/>
            <a:ext cx="1354500" cy="318600"/>
          </a:xfrm>
          <a:prstGeom prst="roundRect">
            <a:avLst>
              <a:gd fmla="val 16290" name="adj"/>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51" name="Google Shape;451;p59"/>
          <p:cNvSpPr txBox="1"/>
          <p:nvPr/>
        </p:nvSpPr>
        <p:spPr>
          <a:xfrm>
            <a:off x="5738800" y="4623000"/>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Delroy Nichols</a:t>
            </a:r>
            <a:endParaRPr sz="1000">
              <a:solidFill>
                <a:schemeClr val="dk2"/>
              </a:solidFill>
              <a:latin typeface="Albert Sans"/>
              <a:ea typeface="Albert Sans"/>
              <a:cs typeface="Albert Sans"/>
              <a:sym typeface="Albert Sans"/>
            </a:endParaRPr>
          </a:p>
        </p:txBody>
      </p:sp>
      <p:pic>
        <p:nvPicPr>
          <p:cNvPr id="452" name="Google Shape;452;p59"/>
          <p:cNvPicPr preferRelativeResize="0"/>
          <p:nvPr/>
        </p:nvPicPr>
        <p:blipFill>
          <a:blip r:embed="rId8">
            <a:alphaModFix/>
          </a:blip>
          <a:stretch>
            <a:fillRect/>
          </a:stretch>
        </p:blipFill>
        <p:spPr>
          <a:xfrm>
            <a:off x="4799375" y="741227"/>
            <a:ext cx="4344625" cy="1536323"/>
          </a:xfrm>
          <a:prstGeom prst="rect">
            <a:avLst/>
          </a:prstGeom>
          <a:noFill/>
          <a:ln>
            <a:noFill/>
          </a:ln>
        </p:spPr>
      </p:pic>
      <p:sp>
        <p:nvSpPr>
          <p:cNvPr id="453" name="Google Shape;453;p59"/>
          <p:cNvSpPr txBox="1"/>
          <p:nvPr/>
        </p:nvSpPr>
        <p:spPr>
          <a:xfrm>
            <a:off x="5257475" y="2298025"/>
            <a:ext cx="3237600" cy="15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31314"/>
                </a:solidFill>
                <a:latin typeface="Albert Sans"/>
                <a:ea typeface="Albert Sans"/>
                <a:cs typeface="Albert Sans"/>
                <a:sym typeface="Albert Sans"/>
              </a:rPr>
              <a:t>The advantages of K-fold cross validation is that if you have a limited amount of data to train your model but still want to to have increased accuracy to predict outcomes. This can help with that.</a:t>
            </a:r>
            <a:endParaRPr>
              <a:solidFill>
                <a:srgbClr val="131314"/>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131314"/>
              </a:solidFill>
              <a:latin typeface="Albert Sans"/>
              <a:ea typeface="Albert Sans"/>
              <a:cs typeface="Albert Sans"/>
              <a:sym typeface="Albert Sans"/>
            </a:endParaRPr>
          </a:p>
          <a:p>
            <a:pPr indent="0" lvl="0" marL="0" rtl="0" algn="l">
              <a:spcBef>
                <a:spcPts val="0"/>
              </a:spcBef>
              <a:spcAft>
                <a:spcPts val="0"/>
              </a:spcAft>
              <a:buNone/>
            </a:pPr>
            <a:r>
              <a:rPr lang="en">
                <a:solidFill>
                  <a:srgbClr val="131314"/>
                </a:solidFill>
                <a:latin typeface="Albert Sans"/>
                <a:ea typeface="Albert Sans"/>
                <a:cs typeface="Albert Sans"/>
                <a:sym typeface="Albert Sans"/>
              </a:rPr>
              <a:t>Disadvantages are the time it takes to complete training and the time the model takes to run.</a:t>
            </a:r>
            <a:endParaRPr>
              <a:solidFill>
                <a:srgbClr val="131314"/>
              </a:solidFill>
              <a:latin typeface="Albert Sans"/>
              <a:ea typeface="Albert Sans"/>
              <a:cs typeface="Albert Sans"/>
              <a:sym typeface="Alber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0"/>
          <p:cNvSpPr/>
          <p:nvPr/>
        </p:nvSpPr>
        <p:spPr>
          <a:xfrm>
            <a:off x="942150" y="2925725"/>
            <a:ext cx="2263500" cy="1638300"/>
          </a:xfrm>
          <a:prstGeom prst="roundRect">
            <a:avLst>
              <a:gd fmla="val 6116" name="adj"/>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0"/>
          <p:cNvSpPr/>
          <p:nvPr/>
        </p:nvSpPr>
        <p:spPr>
          <a:xfrm>
            <a:off x="1062075" y="2571756"/>
            <a:ext cx="2130600" cy="379800"/>
          </a:xfrm>
          <a:prstGeom prst="round2SameRect">
            <a:avLst>
              <a:gd fmla="val 2485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5151B"/>
              </a:solidFill>
              <a:latin typeface="Albert Sans"/>
              <a:ea typeface="Albert Sans"/>
              <a:cs typeface="Albert Sans"/>
              <a:sym typeface="Albert Sans"/>
            </a:endParaRPr>
          </a:p>
        </p:txBody>
      </p:sp>
      <p:sp>
        <p:nvSpPr>
          <p:cNvPr id="460" name="Google Shape;460;p60"/>
          <p:cNvSpPr/>
          <p:nvPr/>
        </p:nvSpPr>
        <p:spPr>
          <a:xfrm>
            <a:off x="5956650" y="2571748"/>
            <a:ext cx="2130600" cy="1895100"/>
          </a:xfrm>
          <a:prstGeom prst="roundRect">
            <a:avLst>
              <a:gd fmla="val 6116" name="adj"/>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0"/>
          <p:cNvSpPr/>
          <p:nvPr/>
        </p:nvSpPr>
        <p:spPr>
          <a:xfrm>
            <a:off x="5955720" y="2571756"/>
            <a:ext cx="2130600" cy="379800"/>
          </a:xfrm>
          <a:prstGeom prst="round2SameRect">
            <a:avLst>
              <a:gd fmla="val 2485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5151B"/>
              </a:solidFill>
              <a:latin typeface="Albert Sans"/>
              <a:ea typeface="Albert Sans"/>
              <a:cs typeface="Albert Sans"/>
              <a:sym typeface="Albert Sans"/>
            </a:endParaRPr>
          </a:p>
        </p:txBody>
      </p:sp>
      <p:sp>
        <p:nvSpPr>
          <p:cNvPr id="462" name="Google Shape;462;p60"/>
          <p:cNvSpPr/>
          <p:nvPr/>
        </p:nvSpPr>
        <p:spPr>
          <a:xfrm>
            <a:off x="3509825" y="2571750"/>
            <a:ext cx="2130600" cy="1992300"/>
          </a:xfrm>
          <a:prstGeom prst="roundRect">
            <a:avLst>
              <a:gd fmla="val 6116" name="adj"/>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0"/>
          <p:cNvSpPr/>
          <p:nvPr/>
        </p:nvSpPr>
        <p:spPr>
          <a:xfrm>
            <a:off x="3508897" y="2571756"/>
            <a:ext cx="2130600" cy="379800"/>
          </a:xfrm>
          <a:prstGeom prst="round2SameRect">
            <a:avLst>
              <a:gd fmla="val 2485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5151B"/>
              </a:solidFill>
              <a:latin typeface="Albert Sans"/>
              <a:ea typeface="Albert Sans"/>
              <a:cs typeface="Albert Sans"/>
              <a:sym typeface="Albert Sans"/>
            </a:endParaRPr>
          </a:p>
        </p:txBody>
      </p:sp>
      <p:sp>
        <p:nvSpPr>
          <p:cNvPr id="464" name="Google Shape;464;p60"/>
          <p:cNvSpPr txBox="1"/>
          <p:nvPr>
            <p:ph idx="4" type="body"/>
          </p:nvPr>
        </p:nvSpPr>
        <p:spPr>
          <a:xfrm>
            <a:off x="511175" y="2951550"/>
            <a:ext cx="2770500" cy="15153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131314"/>
              </a:buClr>
              <a:buSzPts val="1050"/>
              <a:buFont typeface="Helvetica Neue"/>
              <a:buNone/>
            </a:pPr>
            <a:r>
              <a:rPr b="1" lang="en" sz="1050" u="none">
                <a:solidFill>
                  <a:srgbClr val="131314"/>
                </a:solidFill>
                <a:highlight>
                  <a:srgbClr val="FFFFFF"/>
                </a:highlight>
                <a:latin typeface="Helvetica Neue"/>
                <a:ea typeface="Helvetica Neue"/>
                <a:cs typeface="Helvetica Neue"/>
                <a:sym typeface="Helvetica Neue"/>
              </a:rPr>
              <a:t>Incorporating Accumulation-to-Threshold Models into Consumer Research:</a:t>
            </a:r>
            <a:r>
              <a:rPr lang="en" sz="1050" u="none">
                <a:solidFill>
                  <a:srgbClr val="131314"/>
                </a:solidFill>
                <a:highlight>
                  <a:srgbClr val="FFFFFF"/>
                </a:highlight>
                <a:latin typeface="Helvetica Neue"/>
                <a:ea typeface="Helvetica Neue"/>
                <a:cs typeface="Helvetica Neue"/>
                <a:sym typeface="Helvetica Neue"/>
              </a:rPr>
              <a:t> Exploring how consumers establish and use thresholds in decision-making, whether they are fixed, and if thresholds vary across options and choice sets.</a:t>
            </a:r>
            <a:endParaRPr sz="1050" u="none">
              <a:solidFill>
                <a:srgbClr val="131314"/>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1000"/>
              </a:spcAft>
              <a:buNone/>
            </a:pPr>
            <a:r>
              <a:t/>
            </a:r>
            <a:endParaRPr/>
          </a:p>
        </p:txBody>
      </p:sp>
      <p:sp>
        <p:nvSpPr>
          <p:cNvPr id="465" name="Google Shape;465;p60"/>
          <p:cNvSpPr txBox="1"/>
          <p:nvPr>
            <p:ph type="title"/>
          </p:nvPr>
        </p:nvSpPr>
        <p:spPr>
          <a:xfrm>
            <a:off x="942150" y="148475"/>
            <a:ext cx="355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Roadmap for the Future</a:t>
            </a:r>
            <a:endParaRPr sz="1800"/>
          </a:p>
        </p:txBody>
      </p:sp>
      <p:sp>
        <p:nvSpPr>
          <p:cNvPr id="466" name="Google Shape;466;p60"/>
          <p:cNvSpPr txBox="1"/>
          <p:nvPr>
            <p:ph idx="15" type="body"/>
          </p:nvPr>
        </p:nvSpPr>
        <p:spPr>
          <a:xfrm>
            <a:off x="5531200" y="2986200"/>
            <a:ext cx="2656500" cy="17043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131314"/>
              </a:buClr>
              <a:buSzPts val="1050"/>
              <a:buFont typeface="Helvetica Neue"/>
              <a:buNone/>
            </a:pPr>
            <a:r>
              <a:rPr b="1" lang="en" sz="1050" u="none">
                <a:solidFill>
                  <a:srgbClr val="131314"/>
                </a:solidFill>
                <a:highlight>
                  <a:srgbClr val="FFFFFF"/>
                </a:highlight>
                <a:latin typeface="Helvetica Neue"/>
                <a:ea typeface="Helvetica Neue"/>
                <a:cs typeface="Helvetica Neue"/>
                <a:sym typeface="Helvetica Neue"/>
              </a:rPr>
              <a:t>Studying Attention and Memory:</a:t>
            </a:r>
            <a:r>
              <a:rPr lang="en" sz="1050" u="none">
                <a:solidFill>
                  <a:srgbClr val="131314"/>
                </a:solidFill>
                <a:highlight>
                  <a:srgbClr val="FFFFFF"/>
                </a:highlight>
                <a:latin typeface="Helvetica Neue"/>
                <a:ea typeface="Helvetica Neue"/>
                <a:cs typeface="Helvetica Neue"/>
                <a:sym typeface="Helvetica Neue"/>
              </a:rPr>
              <a:t> Insights from attention trajectory data can inform advertising placement, website design, and in-store display strategies.</a:t>
            </a:r>
            <a:endParaRPr sz="1050" u="none">
              <a:solidFill>
                <a:srgbClr val="131314"/>
              </a:solidFill>
              <a:highlight>
                <a:srgbClr val="FFFFFF"/>
              </a:highlight>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131314"/>
              </a:buClr>
              <a:buSzPts val="1050"/>
              <a:buFont typeface="Helvetica Neue"/>
              <a:buNone/>
            </a:pPr>
            <a:r>
              <a:t/>
            </a:r>
            <a:endParaRPr sz="1050" u="none">
              <a:solidFill>
                <a:srgbClr val="131314"/>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1000"/>
              </a:spcAft>
              <a:buNone/>
            </a:pPr>
            <a:r>
              <a:t/>
            </a:r>
            <a:endParaRPr/>
          </a:p>
        </p:txBody>
      </p:sp>
      <p:sp>
        <p:nvSpPr>
          <p:cNvPr id="467" name="Google Shape;467;p60"/>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Uses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8" name="Google Shape;468;p60"/>
          <p:cNvSpPr txBox="1"/>
          <p:nvPr>
            <p:ph idx="8" type="body"/>
          </p:nvPr>
        </p:nvSpPr>
        <p:spPr>
          <a:xfrm>
            <a:off x="2975525" y="2951550"/>
            <a:ext cx="2980200" cy="17736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131314"/>
              </a:buClr>
              <a:buSzPts val="950"/>
              <a:buFont typeface="Helvetica Neue"/>
              <a:buNone/>
            </a:pPr>
            <a:r>
              <a:rPr b="1" lang="en" sz="950" u="none">
                <a:solidFill>
                  <a:srgbClr val="131314"/>
                </a:solidFill>
                <a:highlight>
                  <a:srgbClr val="FFFFFF"/>
                </a:highlight>
                <a:latin typeface="Helvetica Neue"/>
                <a:ea typeface="Helvetica Neue"/>
                <a:cs typeface="Helvetica Neue"/>
                <a:sym typeface="Helvetica Neue"/>
              </a:rPr>
              <a:t>Integrating Behavioral Insights into Quantitative Models:</a:t>
            </a:r>
            <a:r>
              <a:rPr lang="en" sz="950" u="none">
                <a:solidFill>
                  <a:srgbClr val="131314"/>
                </a:solidFill>
                <a:highlight>
                  <a:srgbClr val="FFFFFF"/>
                </a:highlight>
                <a:latin typeface="Helvetica Neue"/>
                <a:ea typeface="Helvetica Neue"/>
                <a:cs typeface="Helvetica Neue"/>
                <a:sym typeface="Helvetica Neue"/>
              </a:rPr>
              <a:t> Developing models that incorporate factors such as reasons for choice, emotional responses to decision conflict, and inferences about ideal attribute values, potentially using decision model parameters to modulate the impact of these variables.</a:t>
            </a:r>
            <a:endParaRPr sz="950" u="none">
              <a:solidFill>
                <a:srgbClr val="131314"/>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1000"/>
              </a:spcAft>
              <a:buNone/>
            </a:pPr>
            <a:r>
              <a:t/>
            </a:r>
            <a:endParaRPr sz="900"/>
          </a:p>
        </p:txBody>
      </p:sp>
      <p:sp>
        <p:nvSpPr>
          <p:cNvPr id="469" name="Google Shape;469;p60"/>
          <p:cNvSpPr txBox="1"/>
          <p:nvPr>
            <p:ph idx="9" type="subTitle"/>
          </p:nvPr>
        </p:nvSpPr>
        <p:spPr>
          <a:xfrm>
            <a:off x="3608615" y="2550444"/>
            <a:ext cx="2021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Uses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0" name="Google Shape;470;p60"/>
          <p:cNvSpPr txBox="1"/>
          <p:nvPr>
            <p:ph idx="14" type="subTitle"/>
          </p:nvPr>
        </p:nvSpPr>
        <p:spPr>
          <a:xfrm>
            <a:off x="1171565" y="2574894"/>
            <a:ext cx="2021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Uses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Hexagonal icon." id="471" name="Google Shape;471;p60"/>
          <p:cNvPicPr preferRelativeResize="0"/>
          <p:nvPr>
            <p:ph idx="16" type="pic"/>
          </p:nvPr>
        </p:nvPicPr>
        <p:blipFill rotWithShape="1">
          <a:blip r:embed="rId3">
            <a:alphaModFix/>
          </a:blip>
          <a:srcRect b="6597" l="0" r="0" t="6589"/>
          <a:stretch/>
        </p:blipFill>
        <p:spPr>
          <a:xfrm>
            <a:off x="8596800" y="223475"/>
            <a:ext cx="318600" cy="318600"/>
          </a:xfrm>
          <a:prstGeom prst="ellipse">
            <a:avLst/>
          </a:prstGeom>
        </p:spPr>
      </p:pic>
      <p:sp>
        <p:nvSpPr>
          <p:cNvPr id="472" name="Google Shape;472;p60"/>
          <p:cNvSpPr/>
          <p:nvPr/>
        </p:nvSpPr>
        <p:spPr>
          <a:xfrm>
            <a:off x="5720650" y="4601400"/>
            <a:ext cx="1354500" cy="318600"/>
          </a:xfrm>
          <a:prstGeom prst="roundRect">
            <a:avLst>
              <a:gd fmla="val 16290" name="adj"/>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73" name="Google Shape;473;p60"/>
          <p:cNvSpPr txBox="1"/>
          <p:nvPr/>
        </p:nvSpPr>
        <p:spPr>
          <a:xfrm>
            <a:off x="5728925" y="4623000"/>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Delroy Nichols</a:t>
            </a:r>
            <a:endParaRPr sz="1000">
              <a:solidFill>
                <a:schemeClr val="dk2"/>
              </a:solidFill>
              <a:latin typeface="Albert Sans"/>
              <a:ea typeface="Albert Sans"/>
              <a:cs typeface="Albert Sans"/>
              <a:sym typeface="Albert Sans"/>
            </a:endParaRPr>
          </a:p>
        </p:txBody>
      </p:sp>
      <p:sp>
        <p:nvSpPr>
          <p:cNvPr id="474" name="Google Shape;474;p60"/>
          <p:cNvSpPr/>
          <p:nvPr/>
        </p:nvSpPr>
        <p:spPr>
          <a:xfrm>
            <a:off x="8596792" y="4601400"/>
            <a:ext cx="318600" cy="318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75" name="Google Shape;475;p60"/>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76" name="Google Shape;476;p60"/>
          <p:cNvSpPr/>
          <p:nvPr/>
        </p:nvSpPr>
        <p:spPr>
          <a:xfrm>
            <a:off x="7158725" y="4601400"/>
            <a:ext cx="1354500" cy="318600"/>
          </a:xfrm>
          <a:prstGeom prst="roundRect">
            <a:avLst>
              <a:gd fmla="val 16290" name="adj"/>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rgbClr val="FFFFFF"/>
              </a:solidFill>
              <a:latin typeface="Albert Sans"/>
              <a:ea typeface="Albert Sans"/>
              <a:cs typeface="Albert Sans"/>
              <a:sym typeface="Albert Sans"/>
            </a:endParaRPr>
          </a:p>
        </p:txBody>
      </p:sp>
      <p:sp>
        <p:nvSpPr>
          <p:cNvPr id="477" name="Google Shape;477;p60"/>
          <p:cNvSpPr txBox="1"/>
          <p:nvPr/>
        </p:nvSpPr>
        <p:spPr>
          <a:xfrm>
            <a:off x="7158725" y="4563900"/>
            <a:ext cx="13545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Market Analysis</a:t>
            </a:r>
            <a:endParaRPr sz="1000">
              <a:solidFill>
                <a:schemeClr val="dk2"/>
              </a:solidFill>
              <a:latin typeface="Albert Sans"/>
              <a:ea typeface="Albert Sans"/>
              <a:cs typeface="Albert Sans"/>
              <a:sym typeface="Albert Sans"/>
            </a:endParaRPr>
          </a:p>
        </p:txBody>
      </p:sp>
      <p:sp>
        <p:nvSpPr>
          <p:cNvPr id="478" name="Google Shape;478;p60"/>
          <p:cNvSpPr txBox="1"/>
          <p:nvPr/>
        </p:nvSpPr>
        <p:spPr>
          <a:xfrm>
            <a:off x="1022725" y="804150"/>
            <a:ext cx="7026900" cy="16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p:txBody>
      </p:sp>
      <p:pic>
        <p:nvPicPr>
          <p:cNvPr id="479" name="Google Shape;479;p60"/>
          <p:cNvPicPr preferRelativeResize="0"/>
          <p:nvPr/>
        </p:nvPicPr>
        <p:blipFill>
          <a:blip r:embed="rId4">
            <a:alphaModFix/>
          </a:blip>
          <a:stretch>
            <a:fillRect/>
          </a:stretch>
        </p:blipFill>
        <p:spPr>
          <a:xfrm>
            <a:off x="5392677" y="148475"/>
            <a:ext cx="3204125" cy="2302102"/>
          </a:xfrm>
          <a:prstGeom prst="rect">
            <a:avLst/>
          </a:prstGeom>
          <a:noFill/>
          <a:ln>
            <a:noFill/>
          </a:ln>
        </p:spPr>
      </p:pic>
      <p:pic>
        <p:nvPicPr>
          <p:cNvPr id="480" name="Google Shape;480;p60"/>
          <p:cNvPicPr preferRelativeResize="0"/>
          <p:nvPr/>
        </p:nvPicPr>
        <p:blipFill>
          <a:blip r:embed="rId5">
            <a:alphaModFix/>
          </a:blip>
          <a:stretch>
            <a:fillRect/>
          </a:stretch>
        </p:blipFill>
        <p:spPr>
          <a:xfrm>
            <a:off x="652600" y="627750"/>
            <a:ext cx="4696559" cy="189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